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79" r:id="rId27"/>
    <p:sldId id="280"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4"/>
    <p:restoredTop sz="94586"/>
  </p:normalViewPr>
  <p:slideViewPr>
    <p:cSldViewPr snapToGrid="0" snapToObjects="1">
      <p:cViewPr>
        <p:scale>
          <a:sx n="80" d="100"/>
          <a:sy n="80" d="100"/>
        </p:scale>
        <p:origin x="24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63608A-BF09-5F4B-BE97-ED979E5C08CD}"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555139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3608A-BF09-5F4B-BE97-ED979E5C08CD}"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780689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3608A-BF09-5F4B-BE97-ED979E5C08CD}"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207897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3608A-BF09-5F4B-BE97-ED979E5C08CD}"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49383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63608A-BF09-5F4B-BE97-ED979E5C08CD}"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128305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63608A-BF09-5F4B-BE97-ED979E5C08CD}"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1351815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63608A-BF09-5F4B-BE97-ED979E5C08CD}"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1732027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63608A-BF09-5F4B-BE97-ED979E5C08CD}" type="datetimeFigureOut">
              <a:rPr lang="en-US" smtClean="0"/>
              <a:t>10/27/18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103744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3608A-BF09-5F4B-BE97-ED979E5C08CD}" type="datetimeFigureOut">
              <a:rPr lang="en-US" smtClean="0"/>
              <a:t>10/27/18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856501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63608A-BF09-5F4B-BE97-ED979E5C08CD}"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640059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63608A-BF09-5F4B-BE97-ED979E5C08CD}" type="datetimeFigureOut">
              <a:rPr lang="en-US" smtClean="0"/>
              <a:t>10/27/18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0303D2-8AE3-314D-9643-8420719F3851}" type="slidenum">
              <a:rPr lang="en-US" smtClean="0"/>
              <a:t>‹#›</a:t>
            </a:fld>
            <a:endParaRPr lang="en-US"/>
          </a:p>
        </p:txBody>
      </p:sp>
    </p:spTree>
    <p:extLst>
      <p:ext uri="{BB962C8B-B14F-4D97-AF65-F5344CB8AC3E}">
        <p14:creationId xmlns:p14="http://schemas.microsoft.com/office/powerpoint/2010/main" val="742664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3608A-BF09-5F4B-BE97-ED979E5C08CD}" type="datetimeFigureOut">
              <a:rPr lang="en-US" smtClean="0"/>
              <a:t>10/27/18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0303D2-8AE3-314D-9643-8420719F3851}" type="slidenum">
              <a:rPr lang="en-US" smtClean="0"/>
              <a:t>‹#›</a:t>
            </a:fld>
            <a:endParaRPr lang="en-US"/>
          </a:p>
        </p:txBody>
      </p:sp>
    </p:spTree>
    <p:extLst>
      <p:ext uri="{BB962C8B-B14F-4D97-AF65-F5344CB8AC3E}">
        <p14:creationId xmlns:p14="http://schemas.microsoft.com/office/powerpoint/2010/main" val="1084188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 Series Analysis</a:t>
            </a:r>
            <a:endParaRPr lang="en-US" dirty="0"/>
          </a:p>
        </p:txBody>
      </p:sp>
    </p:spTree>
    <p:extLst>
      <p:ext uri="{BB962C8B-B14F-4D97-AF65-F5344CB8AC3E}">
        <p14:creationId xmlns:p14="http://schemas.microsoft.com/office/powerpoint/2010/main" val="155849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Components of Time Series </a:t>
            </a:r>
            <a:r>
              <a:rPr lang="en-US" dirty="0" smtClean="0">
                <a:effectLst/>
              </a:rPr>
              <a:t/>
            </a:r>
            <a:br>
              <a:rPr lang="en-US" dirty="0" smtClean="0">
                <a:effectLst/>
              </a:rPr>
            </a:br>
            <a:endParaRPr lang="en-US" dirty="0"/>
          </a:p>
        </p:txBody>
      </p:sp>
      <p:pic>
        <p:nvPicPr>
          <p:cNvPr id="4" name="Content Placeholder 3"/>
          <p:cNvPicPr>
            <a:picLocks noGrp="1" noChangeAspect="1"/>
          </p:cNvPicPr>
          <p:nvPr>
            <p:ph idx="1"/>
          </p:nvPr>
        </p:nvPicPr>
        <p:blipFill>
          <a:blip r:embed="rId2"/>
          <a:stretch>
            <a:fillRect/>
          </a:stretch>
        </p:blipFill>
        <p:spPr>
          <a:xfrm>
            <a:off x="1814671" y="1825625"/>
            <a:ext cx="8562657" cy="4351338"/>
          </a:xfrm>
          <a:prstGeom prst="rect">
            <a:avLst/>
          </a:prstGeom>
        </p:spPr>
      </p:pic>
    </p:spTree>
    <p:extLst>
      <p:ext uri="{BB962C8B-B14F-4D97-AF65-F5344CB8AC3E}">
        <p14:creationId xmlns:p14="http://schemas.microsoft.com/office/powerpoint/2010/main" val="151941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385762"/>
            <a:ext cx="6434138" cy="6086475"/>
          </a:xfrm>
        </p:spPr>
        <p:txBody>
          <a:bodyPr>
            <a:normAutofit fontScale="85000" lnSpcReduction="20000"/>
          </a:bodyPr>
          <a:lstStyle/>
          <a:p>
            <a:pPr marL="0" indent="0">
              <a:buNone/>
            </a:pPr>
            <a:r>
              <a:rPr lang="en-US" b="1" dirty="0"/>
              <a:t>Smoothing </a:t>
            </a:r>
            <a:endParaRPr lang="en-US" dirty="0" smtClean="0">
              <a:effectLst/>
            </a:endParaRPr>
          </a:p>
          <a:p>
            <a:r>
              <a:rPr lang="en-US" dirty="0"/>
              <a:t>Smoothing is a statistical technique for removal of short term irregularities in a time-series data to improve the accuracy of forecasts. </a:t>
            </a:r>
          </a:p>
          <a:p>
            <a:r>
              <a:rPr lang="en-US" dirty="0"/>
              <a:t>Smoothing is a very common statistical process used in time series analysis. </a:t>
            </a:r>
          </a:p>
          <a:p>
            <a:r>
              <a:rPr lang="en-US" dirty="0"/>
              <a:t>When you use an average to describe something, the number we are using is a smoothed number. </a:t>
            </a:r>
          </a:p>
          <a:p>
            <a:r>
              <a:rPr lang="en-US" dirty="0"/>
              <a:t>For example, we observed a coldest winter. but, How do we find out this as a coldest winter? </a:t>
            </a:r>
          </a:p>
          <a:p>
            <a:r>
              <a:rPr lang="en-US" dirty="0"/>
              <a:t>We observed daily low and high temperatures for winter period of each year on recorded history. Now, we have a group of numbers that jump around quite a bit. We need a number to remove all this jumping. </a:t>
            </a:r>
          </a:p>
          <a:p>
            <a:r>
              <a:rPr lang="en-US" dirty="0"/>
              <a:t>The process of removing all these jumping around in the data is called smoothing. In this case we just use a simple average to accomplish the smoothing. </a:t>
            </a:r>
          </a:p>
          <a:p>
            <a:endParaRPr lang="en-US" dirty="0"/>
          </a:p>
        </p:txBody>
      </p:sp>
      <p:pic>
        <p:nvPicPr>
          <p:cNvPr id="5" name="Picture 4"/>
          <p:cNvPicPr>
            <a:picLocks noChangeAspect="1"/>
          </p:cNvPicPr>
          <p:nvPr/>
        </p:nvPicPr>
        <p:blipFill>
          <a:blip r:embed="rId2"/>
          <a:stretch>
            <a:fillRect/>
          </a:stretch>
        </p:blipFill>
        <p:spPr>
          <a:xfrm>
            <a:off x="7515226" y="1487488"/>
            <a:ext cx="4414836" cy="2990316"/>
          </a:xfrm>
          <a:prstGeom prst="rect">
            <a:avLst/>
          </a:prstGeom>
        </p:spPr>
      </p:pic>
    </p:spTree>
    <p:extLst>
      <p:ext uri="{BB962C8B-B14F-4D97-AF65-F5344CB8AC3E}">
        <p14:creationId xmlns:p14="http://schemas.microsoft.com/office/powerpoint/2010/main" val="629628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00050"/>
            <a:ext cx="11249026" cy="5776913"/>
          </a:xfrm>
        </p:spPr>
        <p:txBody>
          <a:bodyPr>
            <a:normAutofit/>
          </a:bodyPr>
          <a:lstStyle/>
          <a:p>
            <a:pPr marL="0" indent="0">
              <a:buNone/>
            </a:pPr>
            <a:r>
              <a:rPr lang="en-US" sz="2400" b="1" dirty="0"/>
              <a:t>Smoothing </a:t>
            </a:r>
            <a:endParaRPr lang="en-US" sz="2400" dirty="0" smtClean="0">
              <a:effectLst/>
            </a:endParaRPr>
          </a:p>
          <a:p>
            <a:r>
              <a:rPr lang="en-US" sz="2400" dirty="0"/>
              <a:t>In demand forecasting, we use smoothing to remove random variation (noise) from our historical demand. </a:t>
            </a:r>
          </a:p>
          <a:p>
            <a:r>
              <a:rPr lang="en-US" sz="2400" dirty="0"/>
              <a:t>This allows us to better identify demand patterns (primarily trend and seasonality) and demand levels that can be used to estimate future demand </a:t>
            </a:r>
          </a:p>
          <a:p>
            <a:r>
              <a:rPr lang="en-US" sz="2400" dirty="0"/>
              <a:t>The most common way to remove noise from demand history is to use different statistical methods to normalize the effect of time series component: </a:t>
            </a:r>
          </a:p>
          <a:p>
            <a:r>
              <a:rPr lang="en-US" sz="2400" dirty="0" smtClean="0">
                <a:effectLst/>
                <a:latin typeface="Wingdings" charset="2"/>
              </a:rPr>
              <a:t> </a:t>
            </a:r>
            <a:r>
              <a:rPr lang="en-US" sz="2400" dirty="0"/>
              <a:t>Simple Moving Average</a:t>
            </a:r>
            <a:br>
              <a:rPr lang="en-US" sz="2400" dirty="0"/>
            </a:br>
            <a:r>
              <a:rPr lang="en-US" sz="2400" dirty="0" smtClean="0">
                <a:effectLst/>
                <a:latin typeface="Wingdings" charset="2"/>
              </a:rPr>
              <a:t> </a:t>
            </a:r>
            <a:r>
              <a:rPr lang="en-US" sz="2400" dirty="0"/>
              <a:t>Weighted Moving average.</a:t>
            </a:r>
            <a:br>
              <a:rPr lang="en-US" sz="2400" dirty="0"/>
            </a:br>
            <a:r>
              <a:rPr lang="en-US" sz="2400" dirty="0" smtClean="0">
                <a:effectLst/>
                <a:latin typeface="Wingdings" charset="2"/>
              </a:rPr>
              <a:t> </a:t>
            </a:r>
            <a:r>
              <a:rPr lang="en-US" sz="2400" dirty="0"/>
              <a:t>Simple Exponential Smoothing</a:t>
            </a:r>
            <a:br>
              <a:rPr lang="en-US" sz="2400" dirty="0"/>
            </a:br>
            <a:r>
              <a:rPr lang="en-US" sz="2400" dirty="0" smtClean="0">
                <a:effectLst/>
                <a:latin typeface="Wingdings" charset="2"/>
              </a:rPr>
              <a:t> </a:t>
            </a:r>
            <a:r>
              <a:rPr lang="en-US" sz="2400" dirty="0"/>
              <a:t>Holts Exponential Smoothing/ Double Exponential Smoothing</a:t>
            </a:r>
            <a:br>
              <a:rPr lang="en-US" sz="2400" dirty="0"/>
            </a:br>
            <a:r>
              <a:rPr lang="en-US" sz="2400" dirty="0" smtClean="0">
                <a:effectLst/>
                <a:latin typeface="Wingdings" charset="2"/>
              </a:rPr>
              <a:t> </a:t>
            </a:r>
            <a:r>
              <a:rPr lang="en-US" sz="2400" dirty="0"/>
              <a:t>Winters Exponential Smoothing/Holts Winter Smoothing/ Triple Exponential Smoothing </a:t>
            </a:r>
          </a:p>
          <a:p>
            <a:endParaRPr lang="en-US" sz="2400" dirty="0"/>
          </a:p>
        </p:txBody>
      </p:sp>
    </p:spTree>
    <p:extLst>
      <p:ext uri="{BB962C8B-B14F-4D97-AF65-F5344CB8AC3E}">
        <p14:creationId xmlns:p14="http://schemas.microsoft.com/office/powerpoint/2010/main" val="170761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 to excel named Day5_Excel_Sales.xlsx</a:t>
            </a:r>
            <a:endParaRPr lang="en-US" dirty="0"/>
          </a:p>
        </p:txBody>
      </p:sp>
    </p:spTree>
    <p:extLst>
      <p:ext uri="{BB962C8B-B14F-4D97-AF65-F5344CB8AC3E}">
        <p14:creationId xmlns:p14="http://schemas.microsoft.com/office/powerpoint/2010/main" val="189140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488"/>
            <a:ext cx="10515600" cy="5705475"/>
          </a:xfrm>
        </p:spPr>
        <p:txBody>
          <a:bodyPr/>
          <a:lstStyle/>
          <a:p>
            <a:pPr marL="0" indent="0">
              <a:buNone/>
            </a:pPr>
            <a:r>
              <a:rPr lang="en-US" b="1" dirty="0"/>
              <a:t>Simple Exponential Method </a:t>
            </a:r>
            <a:endParaRPr lang="en-US" dirty="0" smtClean="0">
              <a:effectLst/>
            </a:endParaRPr>
          </a:p>
          <a:p>
            <a:r>
              <a:rPr lang="en-US" dirty="0"/>
              <a:t>Assume, in a weighted average where we consider all of the data points, while assigning exponentially smaller weights as we go back in time. </a:t>
            </a:r>
          </a:p>
          <a:p>
            <a:r>
              <a:rPr lang="en-US" dirty="0"/>
              <a:t>For example, if we started with a weight of 0.8, our weights will go back in time it approaching a big zero. </a:t>
            </a:r>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7521463"/>
              </p:ext>
            </p:extLst>
          </p:nvPr>
        </p:nvGraphicFramePr>
        <p:xfrm>
          <a:off x="726280" y="3324225"/>
          <a:ext cx="10739440" cy="1027058"/>
        </p:xfrm>
        <a:graphic>
          <a:graphicData uri="http://schemas.openxmlformats.org/drawingml/2006/table">
            <a:tbl>
              <a:tblPr/>
              <a:tblGrid>
                <a:gridCol w="1514475"/>
                <a:gridCol w="872068"/>
                <a:gridCol w="1193271"/>
                <a:gridCol w="1193271"/>
                <a:gridCol w="1193271"/>
                <a:gridCol w="1193271"/>
                <a:gridCol w="1193271"/>
                <a:gridCol w="1193271"/>
                <a:gridCol w="1193271"/>
              </a:tblGrid>
              <a:tr h="220433">
                <a:tc rowSpan="2">
                  <a:txBody>
                    <a:bodyPr/>
                    <a:lstStyle/>
                    <a:p>
                      <a:r>
                        <a:rPr lang="en-US" sz="1800">
                          <a:effectLst/>
                          <a:latin typeface="Calibri" charset="0"/>
                        </a:rPr>
                        <a:t>Weights in exponential Smoothing </a:t>
                      </a:r>
                      <a:endParaRPr lang="en-U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(0.8)^1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(0.8)^2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(0.8)^3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(0.8)^4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dirty="0">
                          <a:effectLst/>
                          <a:latin typeface="Calibri" charset="0"/>
                        </a:rPr>
                        <a:t>(0.8)^5 </a:t>
                      </a:r>
                      <a:endParaRPr lang="is-IS"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(0.8)^6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(0.8)^7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800">
                          <a:effectLst/>
                          <a:latin typeface="Calibri" charset="0"/>
                        </a:rPr>
                        <a:t>.......... </a:t>
                      </a:r>
                      <a:endParaRPr lang="en-U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61298">
                <a:tc vMerge="1">
                  <a:txBody>
                    <a:bodyPr/>
                    <a:lstStyle/>
                    <a:p>
                      <a:endParaRPr lang="en-US"/>
                    </a:p>
                  </a:txBody>
                  <a:tcPr/>
                </a:tc>
                <a:tc>
                  <a:txBody>
                    <a:bodyPr/>
                    <a:lstStyle/>
                    <a:p>
                      <a:r>
                        <a:rPr lang="nb-NO" sz="1800">
                          <a:effectLst/>
                          <a:latin typeface="Calibri" charset="0"/>
                        </a:rPr>
                        <a:t>0.8 </a:t>
                      </a:r>
                      <a:endParaRPr lang="nb-NO">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b-NO" sz="1800">
                          <a:effectLst/>
                          <a:latin typeface="Calibri" charset="0"/>
                        </a:rPr>
                        <a:t>0.64 </a:t>
                      </a:r>
                      <a:endParaRPr lang="nb-NO">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t-IT" sz="1800">
                          <a:effectLst/>
                          <a:latin typeface="Calibri" charset="0"/>
                        </a:rPr>
                        <a:t>0.512 </a:t>
                      </a:r>
                      <a:endParaRPr lang="it-IT">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hr-HR" sz="1800">
                          <a:effectLst/>
                          <a:latin typeface="Calibri" charset="0"/>
                        </a:rPr>
                        <a:t>0.4096 </a:t>
                      </a:r>
                      <a:endParaRPr lang="hr-HR">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b-NO" sz="1800">
                          <a:effectLst/>
                          <a:latin typeface="Calibri" charset="0"/>
                        </a:rPr>
                        <a:t>0.3277 </a:t>
                      </a:r>
                      <a:endParaRPr lang="nb-NO">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0.26214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s-IS" sz="1800">
                          <a:effectLst/>
                          <a:latin typeface="Calibri" charset="0"/>
                        </a:rPr>
                        <a:t>0.209715 </a:t>
                      </a:r>
                      <a:endParaRPr lang="is-IS">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800" dirty="0">
                          <a:effectLst/>
                          <a:latin typeface="Calibri" charset="0"/>
                        </a:rPr>
                        <a:t>.............. </a:t>
                      </a:r>
                      <a:endParaRPr lang="en-US"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0003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365125"/>
            <a:ext cx="11081084" cy="498475"/>
          </a:xfrm>
        </p:spPr>
        <p:txBody>
          <a:bodyPr>
            <a:normAutofit fontScale="90000"/>
          </a:bodyPr>
          <a:lstStyle/>
          <a:p>
            <a:r>
              <a:rPr lang="en-US" dirty="0" smtClean="0"/>
              <a:t>Single Exponential Smoothing</a:t>
            </a:r>
            <a:endParaRPr lang="en-US" dirty="0"/>
          </a:p>
        </p:txBody>
      </p:sp>
      <p:sp>
        <p:nvSpPr>
          <p:cNvPr id="3" name="Content Placeholder 2"/>
          <p:cNvSpPr>
            <a:spLocks noGrp="1"/>
          </p:cNvSpPr>
          <p:nvPr>
            <p:ph idx="1"/>
          </p:nvPr>
        </p:nvSpPr>
        <p:spPr>
          <a:xfrm>
            <a:off x="272716" y="1143001"/>
            <a:ext cx="11742821" cy="2979820"/>
          </a:xfrm>
        </p:spPr>
        <p:txBody>
          <a:bodyPr>
            <a:noAutofit/>
          </a:bodyPr>
          <a:lstStyle/>
          <a:p>
            <a:r>
              <a:rPr lang="en-US" sz="1600" b="1" dirty="0" smtClean="0"/>
              <a:t>What is Single Exponential Smoothing ?</a:t>
            </a:r>
          </a:p>
          <a:p>
            <a:r>
              <a:rPr lang="en-US" sz="1600" b="1" dirty="0" smtClean="0"/>
              <a:t>Exponential smoothing</a:t>
            </a:r>
            <a:r>
              <a:rPr lang="en-US" sz="1600" dirty="0" smtClean="0"/>
              <a:t> is simply an adjustment technique which takes the previous period's forecast, and adjusts it up or down based on what actually occurred in that period. It accomplishes this by calculating a weighted average of the two values. The formula takes the form:</a:t>
            </a:r>
          </a:p>
          <a:p>
            <a:pPr marL="0" indent="0" algn="ctr">
              <a:buNone/>
            </a:pPr>
            <a:r>
              <a:rPr lang="en-US" sz="1600" b="1" dirty="0" smtClean="0"/>
              <a:t>F</a:t>
            </a:r>
            <a:r>
              <a:rPr lang="en-US" sz="1600" b="1" baseline="-25000" dirty="0" smtClean="0"/>
              <a:t>t+1</a:t>
            </a:r>
            <a:r>
              <a:rPr lang="en-US" sz="1600" b="1" dirty="0" smtClean="0"/>
              <a:t> = </a:t>
            </a:r>
            <a:r>
              <a:rPr lang="el-GR" sz="1600" b="1" dirty="0" smtClean="0"/>
              <a:t>α </a:t>
            </a:r>
            <a:r>
              <a:rPr lang="en-US" sz="1600" b="1" dirty="0" smtClean="0"/>
              <a:t>*D</a:t>
            </a:r>
            <a:r>
              <a:rPr lang="en-US" sz="1600" b="1" baseline="-25000" dirty="0" smtClean="0"/>
              <a:t>t</a:t>
            </a:r>
            <a:r>
              <a:rPr lang="en-US" sz="1600" b="1" dirty="0" smtClean="0"/>
              <a:t> + ( 1 - </a:t>
            </a:r>
            <a:r>
              <a:rPr lang="el-GR" sz="1600" b="1" dirty="0" smtClean="0"/>
              <a:t>α</a:t>
            </a:r>
            <a:r>
              <a:rPr lang="en-US" sz="1600" b="1" dirty="0" smtClean="0"/>
              <a:t>)* F</a:t>
            </a:r>
            <a:r>
              <a:rPr lang="en-US" sz="1600" b="1" baseline="-25000" dirty="0" smtClean="0"/>
              <a:t>t </a:t>
            </a:r>
          </a:p>
          <a:p>
            <a:pPr marL="0" indent="0" algn="ctr">
              <a:buNone/>
            </a:pPr>
            <a:r>
              <a:rPr lang="en-US" sz="1600" b="1" dirty="0" smtClean="0"/>
              <a:t>Ft- Forecasted Sales in t period , Dt- Actual Sales in t period,</a:t>
            </a:r>
            <a:r>
              <a:rPr lang="el-GR" sz="1600" b="1" dirty="0" smtClean="0"/>
              <a:t> α</a:t>
            </a:r>
            <a:r>
              <a:rPr lang="en-US" sz="1600" b="1" dirty="0" smtClean="0"/>
              <a:t> – Data Smoothing Factor</a:t>
            </a:r>
          </a:p>
          <a:p>
            <a:r>
              <a:rPr lang="el-GR" sz="1600" dirty="0" smtClean="0"/>
              <a:t>α</a:t>
            </a:r>
            <a:r>
              <a:rPr lang="en-US" sz="1600" dirty="0" smtClean="0"/>
              <a:t> should lie in between 0 and 1 so that a part of difference between previous actual sale and forecasted sale is used in updating. If </a:t>
            </a:r>
            <a:r>
              <a:rPr lang="el-GR" sz="1600" dirty="0" smtClean="0"/>
              <a:t>α</a:t>
            </a:r>
            <a:r>
              <a:rPr lang="en-US" sz="1600" dirty="0" smtClean="0"/>
              <a:t> is close to 1 then it has less smoothing effect and give greater weight to the recent changes in data. If </a:t>
            </a:r>
            <a:r>
              <a:rPr lang="el-GR" sz="1600" dirty="0" smtClean="0"/>
              <a:t>α</a:t>
            </a:r>
            <a:r>
              <a:rPr lang="en-US" sz="1600" dirty="0" smtClean="0"/>
              <a:t> is close to 0 then it has greater smoothing effect and  less responsive to recent changes in data.</a:t>
            </a:r>
          </a:p>
          <a:p>
            <a:endParaRPr lang="en-US" sz="1600" dirty="0" smtClean="0"/>
          </a:p>
          <a:p>
            <a:endParaRPr lang="en-US" sz="1600" dirty="0" smtClean="0"/>
          </a:p>
          <a:p>
            <a:endParaRPr lang="en-US" sz="1600" dirty="0" smtClean="0"/>
          </a:p>
          <a:p>
            <a:endParaRPr lang="en-US" sz="1600" dirty="0" smtClean="0"/>
          </a:p>
          <a:p>
            <a:endParaRPr lang="en-US" sz="1600" dirty="0"/>
          </a:p>
        </p:txBody>
      </p:sp>
      <p:pic>
        <p:nvPicPr>
          <p:cNvPr id="4" name="Picture 2"/>
          <p:cNvPicPr>
            <a:picLocks noChangeAspect="1" noChangeArrowheads="1"/>
          </p:cNvPicPr>
          <p:nvPr/>
        </p:nvPicPr>
        <p:blipFill>
          <a:blip r:embed="rId2" cstate="print"/>
          <a:srcRect/>
          <a:stretch>
            <a:fillRect/>
          </a:stretch>
        </p:blipFill>
        <p:spPr bwMode="auto">
          <a:xfrm>
            <a:off x="7664957" y="3969085"/>
            <a:ext cx="4060825" cy="2215753"/>
          </a:xfrm>
          <a:prstGeom prst="rect">
            <a:avLst/>
          </a:prstGeom>
          <a:noFill/>
          <a:ln w="9525">
            <a:solidFill>
              <a:schemeClr val="tx1"/>
            </a:solid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8371395" y="6236367"/>
            <a:ext cx="2647950" cy="590550"/>
          </a:xfrm>
          <a:prstGeom prst="rect">
            <a:avLst/>
          </a:prstGeom>
          <a:noFill/>
          <a:ln w="9525">
            <a:solidFill>
              <a:schemeClr val="tx1"/>
            </a:solidFill>
            <a:miter lim="800000"/>
            <a:headEnd/>
            <a:tailEnd/>
          </a:ln>
          <a:effectLst/>
        </p:spPr>
      </p:pic>
      <p:sp>
        <p:nvSpPr>
          <p:cNvPr id="6" name="TextBox 5"/>
          <p:cNvSpPr txBox="1"/>
          <p:nvPr/>
        </p:nvSpPr>
        <p:spPr>
          <a:xfrm>
            <a:off x="609600" y="4122821"/>
            <a:ext cx="6625389" cy="2308324"/>
          </a:xfrm>
          <a:prstGeom prst="rect">
            <a:avLst/>
          </a:prstGeom>
          <a:noFill/>
        </p:spPr>
        <p:txBody>
          <a:bodyPr wrap="square" rtlCol="0">
            <a:spAutoFit/>
          </a:bodyPr>
          <a:lstStyle/>
          <a:p>
            <a:r>
              <a:rPr lang="en-US" sz="1600" b="1" dirty="0" smtClean="0"/>
              <a:t>How to decide better data smoothing  factor in the above Simple Exponential Smoothing formula?</a:t>
            </a:r>
          </a:p>
          <a:p>
            <a:r>
              <a:rPr lang="en-US" sz="1600" b="1" dirty="0" smtClean="0"/>
              <a:t>Qualitative Method to determine better </a:t>
            </a:r>
            <a:r>
              <a:rPr lang="el-GR" sz="1600" b="1" dirty="0" smtClean="0"/>
              <a:t>α </a:t>
            </a:r>
            <a:r>
              <a:rPr lang="en-US" sz="1600" b="1" dirty="0" smtClean="0"/>
              <a:t>:</a:t>
            </a:r>
          </a:p>
          <a:p>
            <a:r>
              <a:rPr lang="en-US" sz="1600" dirty="0" smtClean="0"/>
              <a:t>From Graph, qualitatively we can say Simple Exponential Smoothing with </a:t>
            </a:r>
            <a:r>
              <a:rPr lang="el-GR" sz="1600" dirty="0" smtClean="0"/>
              <a:t>α</a:t>
            </a:r>
            <a:r>
              <a:rPr lang="en-US" sz="1600" dirty="0" smtClean="0"/>
              <a:t>=0.8 (SES(0.8))  is better than Simple Exponential Smoothing with </a:t>
            </a:r>
            <a:r>
              <a:rPr lang="el-GR" sz="1600" dirty="0" smtClean="0"/>
              <a:t>α</a:t>
            </a:r>
            <a:r>
              <a:rPr lang="en-US" sz="1600" dirty="0" smtClean="0"/>
              <a:t>=0.2 (SES(0.2)) because SES(0.8) is more reactive to the change in sales than SES(0.2). Hence SES(0.8) should be preferred over SES(0.2) as a forecasting technique for the underlying data.</a:t>
            </a:r>
          </a:p>
          <a:p>
            <a:endParaRPr lang="en-US" sz="1600" dirty="0"/>
          </a:p>
        </p:txBody>
      </p:sp>
    </p:spTree>
    <p:extLst>
      <p:ext uri="{BB962C8B-B14F-4D97-AF65-F5344CB8AC3E}">
        <p14:creationId xmlns:p14="http://schemas.microsoft.com/office/powerpoint/2010/main" val="125463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Exponential Smoothing</a:t>
            </a:r>
            <a:endParaRPr lang="en-US" dirty="0"/>
          </a:p>
        </p:txBody>
      </p:sp>
      <p:sp>
        <p:nvSpPr>
          <p:cNvPr id="3" name="Content Placeholder 2"/>
          <p:cNvSpPr>
            <a:spLocks noGrp="1"/>
          </p:cNvSpPr>
          <p:nvPr>
            <p:ph idx="1"/>
          </p:nvPr>
        </p:nvSpPr>
        <p:spPr>
          <a:xfrm>
            <a:off x="838200" y="1556084"/>
            <a:ext cx="10808368" cy="5301916"/>
          </a:xfrm>
        </p:spPr>
        <p:txBody>
          <a:bodyPr>
            <a:normAutofit fontScale="62500" lnSpcReduction="20000"/>
          </a:bodyPr>
          <a:lstStyle/>
          <a:p>
            <a:pPr marL="0" indent="0">
              <a:buNone/>
            </a:pPr>
            <a:r>
              <a:rPr lang="en-US" b="1" dirty="0" smtClean="0"/>
              <a:t>What is Double Exponential Smoothing ?</a:t>
            </a:r>
          </a:p>
          <a:p>
            <a:r>
              <a:rPr lang="en-US" dirty="0" smtClean="0"/>
              <a:t>Simple exponential smoothing (SES) does not do well when there is a trend in the data. Double exponential smoothing performs  better forecasting if data has trending  factor in historical sales data. It basically uses two parameters – </a:t>
            </a:r>
            <a:r>
              <a:rPr lang="el-GR" dirty="0" smtClean="0"/>
              <a:t>α</a:t>
            </a:r>
            <a:r>
              <a:rPr lang="en-US" dirty="0" smtClean="0"/>
              <a:t> (data smoothing factor) and </a:t>
            </a:r>
            <a:r>
              <a:rPr lang="el-GR" dirty="0" smtClean="0"/>
              <a:t>β</a:t>
            </a:r>
            <a:r>
              <a:rPr lang="en-US" dirty="0" smtClean="0"/>
              <a:t> (trend smoothing factor). The formula for double exponential smoothing is given by:</a:t>
            </a:r>
          </a:p>
          <a:p>
            <a:pPr marL="0" indent="0">
              <a:buNone/>
            </a:pPr>
            <a:r>
              <a:rPr lang="en-US" dirty="0" smtClean="0"/>
              <a:t>                                                  </a:t>
            </a:r>
          </a:p>
          <a:p>
            <a:pPr marL="0" indent="0">
              <a:buNone/>
            </a:pPr>
            <a:r>
              <a:rPr lang="en-US" sz="3300" b="1" dirty="0" smtClean="0"/>
              <a:t>when  t=1         S1=X0,b1=X1-X0     </a:t>
            </a:r>
          </a:p>
          <a:p>
            <a:pPr marL="0" indent="0">
              <a:buNone/>
            </a:pPr>
            <a:r>
              <a:rPr lang="en-US" sz="3300" b="1" dirty="0" smtClean="0"/>
              <a:t>when  t &gt; 1       St=</a:t>
            </a:r>
            <a:r>
              <a:rPr lang="el-GR" sz="3300" b="1" dirty="0" smtClean="0"/>
              <a:t>α</a:t>
            </a:r>
            <a:r>
              <a:rPr lang="en-US" sz="3300" b="1" dirty="0" smtClean="0"/>
              <a:t>*</a:t>
            </a:r>
            <a:r>
              <a:rPr lang="en-US" sz="3300" b="1" dirty="0" err="1" smtClean="0"/>
              <a:t>Xt</a:t>
            </a:r>
            <a:r>
              <a:rPr lang="en-US" sz="3300" b="1" dirty="0" smtClean="0"/>
              <a:t>+(1-</a:t>
            </a:r>
            <a:r>
              <a:rPr lang="el-GR" sz="3300" b="1" dirty="0" smtClean="0"/>
              <a:t> α</a:t>
            </a:r>
            <a:r>
              <a:rPr lang="en-US" sz="3300" b="1" dirty="0" smtClean="0"/>
              <a:t>)*(St-1+bt-1), </a:t>
            </a:r>
          </a:p>
          <a:p>
            <a:pPr marL="0" indent="0">
              <a:buNone/>
            </a:pPr>
            <a:r>
              <a:rPr lang="en-US" sz="3300" b="1" dirty="0" err="1" smtClean="0"/>
              <a:t>bt</a:t>
            </a:r>
            <a:r>
              <a:rPr lang="en-US" sz="3300" b="1" dirty="0" smtClean="0"/>
              <a:t>=</a:t>
            </a:r>
            <a:r>
              <a:rPr lang="el-GR" sz="3300" b="1" dirty="0" smtClean="0"/>
              <a:t>β</a:t>
            </a:r>
            <a:r>
              <a:rPr lang="en-US" sz="3300" b="1" dirty="0" smtClean="0"/>
              <a:t>*(St-St-1)+(1-</a:t>
            </a:r>
            <a:r>
              <a:rPr lang="el-GR" sz="3300" b="1" dirty="0" smtClean="0"/>
              <a:t>β</a:t>
            </a:r>
            <a:r>
              <a:rPr lang="en-US" sz="3300" b="1" dirty="0" smtClean="0"/>
              <a:t>)*bt-1</a:t>
            </a:r>
          </a:p>
          <a:p>
            <a:pPr marL="0" indent="0">
              <a:buNone/>
            </a:pPr>
            <a:r>
              <a:rPr lang="en-US" sz="3300" b="1" dirty="0" smtClean="0"/>
              <a:t>Xt+1=</a:t>
            </a:r>
            <a:r>
              <a:rPr lang="en-US" sz="3300" b="1" dirty="0" err="1" smtClean="0"/>
              <a:t>St+bt</a:t>
            </a:r>
            <a:endParaRPr lang="en-US" sz="3300" b="1" dirty="0" smtClean="0"/>
          </a:p>
          <a:p>
            <a:pPr marL="0" indent="0">
              <a:buNone/>
            </a:pPr>
            <a:r>
              <a:rPr lang="el-GR" sz="3300" b="1" dirty="0" smtClean="0"/>
              <a:t>α</a:t>
            </a:r>
            <a:r>
              <a:rPr lang="en-US" sz="3300" b="1" dirty="0" smtClean="0"/>
              <a:t> - Data Smoothing Factor</a:t>
            </a:r>
          </a:p>
          <a:p>
            <a:pPr marL="0" indent="0">
              <a:buNone/>
            </a:pPr>
            <a:r>
              <a:rPr lang="el-GR" sz="3300" b="1" dirty="0" smtClean="0"/>
              <a:t>β</a:t>
            </a:r>
            <a:r>
              <a:rPr lang="en-US" sz="3300" b="1" dirty="0" smtClean="0"/>
              <a:t> - Trend  Smoothing Factor </a:t>
            </a:r>
          </a:p>
          <a:p>
            <a:pPr marL="0" indent="0">
              <a:buNone/>
            </a:pPr>
            <a:r>
              <a:rPr lang="en-US" sz="3300" b="1" dirty="0" smtClean="0"/>
              <a:t>St - Smoothing  component of forecasted value</a:t>
            </a:r>
          </a:p>
          <a:p>
            <a:pPr marL="0" indent="0">
              <a:buNone/>
            </a:pPr>
            <a:r>
              <a:rPr lang="en-US" sz="3300" b="1" dirty="0" err="1" smtClean="0"/>
              <a:t>bt</a:t>
            </a:r>
            <a:r>
              <a:rPr lang="en-US" sz="3300" b="1" dirty="0" smtClean="0"/>
              <a:t> - Trending component of forecasted value</a:t>
            </a:r>
          </a:p>
          <a:p>
            <a:pPr marL="0" indent="0">
              <a:buNone/>
            </a:pPr>
            <a:r>
              <a:rPr lang="en-US" sz="3300" b="1" dirty="0" smtClean="0"/>
              <a:t>Xt+1 – Forecasted value</a:t>
            </a:r>
          </a:p>
          <a:p>
            <a:pPr marL="0" indent="0">
              <a:buNone/>
            </a:pPr>
            <a:endParaRPr lang="en-US" b="1" dirty="0" smtClean="0"/>
          </a:p>
          <a:p>
            <a:pPr marL="0" indent="0">
              <a:buNone/>
            </a:pPr>
            <a:r>
              <a:rPr lang="el-GR" b="1" dirty="0" smtClean="0"/>
              <a:t>α</a:t>
            </a:r>
            <a:r>
              <a:rPr lang="en-US" b="1" dirty="0" smtClean="0"/>
              <a:t> should lie in between 0 and 1, </a:t>
            </a:r>
            <a:r>
              <a:rPr lang="el-GR" b="1" dirty="0" smtClean="0"/>
              <a:t>β</a:t>
            </a:r>
            <a:r>
              <a:rPr lang="en-US" b="1" dirty="0" smtClean="0"/>
              <a:t> should lie in between 0 and 1</a:t>
            </a: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052343" y="2881647"/>
            <a:ext cx="4594225" cy="2765425"/>
          </a:xfrm>
          <a:prstGeom prst="rect">
            <a:avLst/>
          </a:prstGeom>
          <a:noFill/>
          <a:ln w="9525">
            <a:solidFill>
              <a:schemeClr val="tx1"/>
            </a:solid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7052344" y="5777247"/>
            <a:ext cx="4572000" cy="6096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753829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44916" cy="838033"/>
          </a:xfrm>
        </p:spPr>
        <p:txBody>
          <a:bodyPr>
            <a:normAutofit/>
          </a:bodyPr>
          <a:lstStyle/>
          <a:p>
            <a:r>
              <a:rPr lang="en-US" sz="2800" dirty="0" smtClean="0"/>
              <a:t>Triple Exponential Smoothing</a:t>
            </a:r>
            <a:endParaRPr lang="en-US" sz="2800" dirty="0"/>
          </a:p>
        </p:txBody>
      </p:sp>
      <p:sp>
        <p:nvSpPr>
          <p:cNvPr id="3" name="Content Placeholder 2"/>
          <p:cNvSpPr>
            <a:spLocks noGrp="1"/>
          </p:cNvSpPr>
          <p:nvPr>
            <p:ph idx="1"/>
          </p:nvPr>
        </p:nvSpPr>
        <p:spPr>
          <a:xfrm>
            <a:off x="838199" y="1074821"/>
            <a:ext cx="6075947" cy="5102142"/>
          </a:xfrm>
        </p:spPr>
        <p:txBody>
          <a:bodyPr>
            <a:normAutofit fontScale="62500" lnSpcReduction="20000"/>
          </a:bodyPr>
          <a:lstStyle/>
          <a:p>
            <a:r>
              <a:rPr lang="en-US" b="1" dirty="0" smtClean="0"/>
              <a:t>What is Triple Exponential Smoothing ?</a:t>
            </a:r>
          </a:p>
          <a:p>
            <a:r>
              <a:rPr lang="en-US" dirty="0" smtClean="0"/>
              <a:t>Double exponential smoothing (DES) does not do well when there is a trend and seasonality both in the data. In such situations, several methods were devised under the name “triple exponential smoothing“ . </a:t>
            </a:r>
          </a:p>
          <a:p>
            <a:r>
              <a:rPr lang="en-US" dirty="0" smtClean="0"/>
              <a:t>Triple exponential smoothing is given by the formulas:</a:t>
            </a:r>
          </a:p>
          <a:p>
            <a:pPr marL="0" indent="0">
              <a:buNone/>
            </a:pPr>
            <a:r>
              <a:rPr lang="en-US" dirty="0" smtClean="0"/>
              <a:t>			</a:t>
            </a:r>
          </a:p>
          <a:p>
            <a:pPr marL="0" indent="0">
              <a:buNone/>
            </a:pPr>
            <a:r>
              <a:rPr lang="en-US" sz="3300" b="1" dirty="0" smtClean="0"/>
              <a:t>St=</a:t>
            </a:r>
            <a:r>
              <a:rPr lang="el-GR" sz="3300" b="1" dirty="0" smtClean="0"/>
              <a:t>α</a:t>
            </a:r>
            <a:r>
              <a:rPr lang="en-US" sz="3300" b="1" dirty="0" smtClean="0"/>
              <a:t>(</a:t>
            </a:r>
            <a:r>
              <a:rPr lang="en-US" sz="3300" b="1" dirty="0" err="1" smtClean="0"/>
              <a:t>Xt</a:t>
            </a:r>
            <a:r>
              <a:rPr lang="en-US" sz="3300" b="1" dirty="0" smtClean="0"/>
              <a:t>/Ct-L+(1-</a:t>
            </a:r>
            <a:r>
              <a:rPr lang="el-GR" sz="3300" b="1" dirty="0" smtClean="0"/>
              <a:t>α</a:t>
            </a:r>
            <a:r>
              <a:rPr lang="en-US" sz="3300" b="1" dirty="0" smtClean="0"/>
              <a:t>)(St-1+bt-1),    </a:t>
            </a:r>
          </a:p>
          <a:p>
            <a:pPr marL="0" indent="0">
              <a:buNone/>
            </a:pPr>
            <a:r>
              <a:rPr lang="en-US" sz="3300" b="1" dirty="0" err="1" smtClean="0"/>
              <a:t>bt</a:t>
            </a:r>
            <a:r>
              <a:rPr lang="en-US" sz="3300" b="1" dirty="0" smtClean="0"/>
              <a:t>=</a:t>
            </a:r>
            <a:r>
              <a:rPr lang="el-GR" sz="3300" b="1" dirty="0" smtClean="0"/>
              <a:t>β</a:t>
            </a:r>
            <a:r>
              <a:rPr lang="en-US" sz="3300" b="1" dirty="0" smtClean="0"/>
              <a:t>(St-St-1)+(1-</a:t>
            </a:r>
            <a:r>
              <a:rPr lang="el-GR" sz="3300" b="1" dirty="0" smtClean="0"/>
              <a:t>β</a:t>
            </a:r>
            <a:r>
              <a:rPr lang="en-US" sz="3300" b="1" dirty="0" smtClean="0"/>
              <a:t>)*bt-1</a:t>
            </a:r>
          </a:p>
          <a:p>
            <a:pPr marL="0" indent="0">
              <a:buNone/>
            </a:pPr>
            <a:r>
              <a:rPr lang="en-US" sz="3300" b="1" dirty="0" smtClean="0"/>
              <a:t>Ct=</a:t>
            </a:r>
            <a:r>
              <a:rPr lang="el-GR" sz="3300" b="1" dirty="0" err="1" smtClean="0"/>
              <a:t>ϒ</a:t>
            </a:r>
            <a:r>
              <a:rPr lang="en-US" sz="3300" b="1" dirty="0" smtClean="0"/>
              <a:t>(</a:t>
            </a:r>
            <a:r>
              <a:rPr lang="en-US" sz="3300" b="1" dirty="0" err="1" smtClean="0"/>
              <a:t>Xt</a:t>
            </a:r>
            <a:r>
              <a:rPr lang="en-US" sz="3300" b="1" dirty="0" smtClean="0"/>
              <a:t>/St)+(1-</a:t>
            </a:r>
            <a:r>
              <a:rPr lang="el-GR" sz="3300" b="1" dirty="0" err="1" smtClean="0"/>
              <a:t>ϒ</a:t>
            </a:r>
            <a:r>
              <a:rPr lang="en-US" sz="3300" b="1" dirty="0" smtClean="0"/>
              <a:t>)*Ct-L</a:t>
            </a:r>
          </a:p>
          <a:p>
            <a:pPr marL="0" indent="0">
              <a:buNone/>
            </a:pPr>
            <a:r>
              <a:rPr lang="en-US" sz="3300" b="1" dirty="0" smtClean="0"/>
              <a:t>Ft+1=(</a:t>
            </a:r>
            <a:r>
              <a:rPr lang="en-US" sz="3300" b="1" dirty="0" err="1" smtClean="0"/>
              <a:t>St+bt</a:t>
            </a:r>
            <a:r>
              <a:rPr lang="en-US" sz="3300" b="1" dirty="0" smtClean="0"/>
              <a:t>)*Ct-L</a:t>
            </a:r>
          </a:p>
          <a:p>
            <a:pPr marL="0" indent="0">
              <a:buNone/>
            </a:pPr>
            <a:endParaRPr lang="en-US" b="1" dirty="0" smtClean="0"/>
          </a:p>
          <a:p>
            <a:pPr marL="0" indent="0">
              <a:buNone/>
            </a:pPr>
            <a:r>
              <a:rPr lang="en-US" b="1" dirty="0" smtClean="0"/>
              <a:t>S</a:t>
            </a:r>
            <a:r>
              <a:rPr lang="en-US" sz="1800" b="1" dirty="0" smtClean="0"/>
              <a:t>t</a:t>
            </a:r>
            <a:r>
              <a:rPr lang="en-US" sz="2000" b="1" dirty="0" smtClean="0"/>
              <a:t>- </a:t>
            </a:r>
            <a:r>
              <a:rPr lang="en-US" b="1" dirty="0" smtClean="0"/>
              <a:t>Data Smoothing Component of Forecasted Value</a:t>
            </a:r>
          </a:p>
          <a:p>
            <a:pPr marL="0" indent="0">
              <a:buNone/>
            </a:pPr>
            <a:r>
              <a:rPr lang="en-US" b="1" dirty="0" err="1" smtClean="0"/>
              <a:t>b</a:t>
            </a:r>
            <a:r>
              <a:rPr lang="en-US" sz="1800" b="1" dirty="0" err="1" smtClean="0"/>
              <a:t>t</a:t>
            </a:r>
            <a:r>
              <a:rPr lang="en-US" b="1" dirty="0" smtClean="0"/>
              <a:t>- Trend Smoothing Component of Forecasted Value	</a:t>
            </a:r>
          </a:p>
          <a:p>
            <a:pPr marL="0" indent="0">
              <a:buNone/>
            </a:pPr>
            <a:r>
              <a:rPr lang="en-US" b="1" dirty="0" smtClean="0"/>
              <a:t>C</a:t>
            </a:r>
            <a:r>
              <a:rPr lang="en-US" sz="1800" b="1" dirty="0" smtClean="0"/>
              <a:t>t</a:t>
            </a:r>
            <a:r>
              <a:rPr lang="en-US" b="1" dirty="0" smtClean="0"/>
              <a:t>- Season Smoothing Component of Forecasted Value</a:t>
            </a:r>
          </a:p>
          <a:p>
            <a:pPr marL="0" indent="0">
              <a:buNone/>
            </a:pPr>
            <a:r>
              <a:rPr lang="el-GR" b="1" dirty="0" smtClean="0"/>
              <a:t>α</a:t>
            </a:r>
            <a:r>
              <a:rPr lang="en-US" b="1" dirty="0" smtClean="0"/>
              <a:t>- Data Smoothing Factor (0&lt; </a:t>
            </a:r>
            <a:r>
              <a:rPr lang="el-GR" b="1" dirty="0" smtClean="0"/>
              <a:t>α </a:t>
            </a:r>
            <a:r>
              <a:rPr lang="en-US" b="1" dirty="0" smtClean="0"/>
              <a:t>&lt;1), </a:t>
            </a:r>
            <a:r>
              <a:rPr lang="el-GR" b="1" dirty="0" smtClean="0"/>
              <a:t>β</a:t>
            </a:r>
            <a:r>
              <a:rPr lang="en-US" b="1" dirty="0" smtClean="0"/>
              <a:t>- Trend Smoothing Factor (0&lt; </a:t>
            </a:r>
            <a:r>
              <a:rPr lang="el-GR" b="1" dirty="0" smtClean="0"/>
              <a:t>β </a:t>
            </a:r>
            <a:r>
              <a:rPr lang="en-US" b="1" dirty="0" smtClean="0"/>
              <a:t>&lt;1), </a:t>
            </a:r>
            <a:r>
              <a:rPr lang="el-GR" b="1" dirty="0" err="1" smtClean="0"/>
              <a:t>ϒ</a:t>
            </a:r>
            <a:r>
              <a:rPr lang="en-US" b="1" dirty="0" smtClean="0"/>
              <a:t>- Season Smoothing Factor (0&lt; </a:t>
            </a:r>
            <a:r>
              <a:rPr lang="el-GR" b="1" dirty="0" err="1" smtClean="0"/>
              <a:t>ϒ</a:t>
            </a:r>
            <a:r>
              <a:rPr lang="el-GR" b="1" dirty="0" smtClean="0"/>
              <a:t> </a:t>
            </a:r>
            <a:r>
              <a:rPr lang="en-US" b="1" dirty="0" smtClean="0"/>
              <a:t>&lt;1) </a:t>
            </a:r>
            <a:endParaRPr lang="en-US" dirty="0" smtClean="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443537" y="156578"/>
            <a:ext cx="4594225" cy="5464175"/>
          </a:xfrm>
          <a:prstGeom prst="rect">
            <a:avLst/>
          </a:prstGeom>
          <a:noFill/>
          <a:ln w="9525">
            <a:solidFill>
              <a:schemeClr val="tx1"/>
            </a:solid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7389563" y="5691188"/>
            <a:ext cx="4648199" cy="97155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057063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to R Code</a:t>
            </a:r>
            <a:endParaRPr lang="en-US" dirty="0"/>
          </a:p>
        </p:txBody>
      </p:sp>
    </p:spTree>
    <p:extLst>
      <p:ext uri="{BB962C8B-B14F-4D97-AF65-F5344CB8AC3E}">
        <p14:creationId xmlns:p14="http://schemas.microsoft.com/office/powerpoint/2010/main" val="60223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Stationary vs Non Stationary</a:t>
            </a:r>
            <a:endParaRPr lang="en-US" dirty="0"/>
          </a:p>
        </p:txBody>
      </p:sp>
      <p:sp>
        <p:nvSpPr>
          <p:cNvPr id="3" name="Content Placeholder 2"/>
          <p:cNvSpPr>
            <a:spLocks noGrp="1"/>
          </p:cNvSpPr>
          <p:nvPr>
            <p:ph idx="1"/>
          </p:nvPr>
        </p:nvSpPr>
        <p:spPr>
          <a:xfrm>
            <a:off x="609600" y="1825625"/>
            <a:ext cx="6128084" cy="4351338"/>
          </a:xfrm>
        </p:spPr>
        <p:txBody>
          <a:bodyPr>
            <a:normAutofit/>
          </a:bodyPr>
          <a:lstStyle/>
          <a:p>
            <a:r>
              <a:rPr lang="en-US" dirty="0" smtClean="0"/>
              <a:t>Until </a:t>
            </a:r>
            <a:r>
              <a:rPr lang="en-US" dirty="0"/>
              <a:t>unless your time series is stationary, you cannot build a time series model. In cases where the stationary criterion are violated, the first requisite becomes to </a:t>
            </a:r>
            <a:r>
              <a:rPr lang="en-US" dirty="0" err="1"/>
              <a:t>stationarize</a:t>
            </a:r>
            <a:r>
              <a:rPr lang="en-US" dirty="0"/>
              <a:t> the time series and then try stochastic models to predict this time series. There are multiple ways of bringing this stationarity. Some of them are </a:t>
            </a:r>
            <a:r>
              <a:rPr lang="en-US" dirty="0" err="1"/>
              <a:t>Detrending</a:t>
            </a:r>
            <a:r>
              <a:rPr lang="en-US" dirty="0"/>
              <a:t>, Differencing etc.</a:t>
            </a:r>
          </a:p>
        </p:txBody>
      </p:sp>
      <p:pic>
        <p:nvPicPr>
          <p:cNvPr id="2050" name="Picture 2" descr="ean_nonstatio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255" y="2213811"/>
            <a:ext cx="4959815" cy="217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1464"/>
          </a:xfrm>
        </p:spPr>
        <p:txBody>
          <a:bodyPr>
            <a:normAutofit fontScale="90000"/>
          </a:bodyPr>
          <a:lstStyle/>
          <a:p>
            <a:r>
              <a:rPr lang="en-US" dirty="0" smtClean="0"/>
              <a:t>Time Series</a:t>
            </a:r>
            <a:endParaRPr lang="en-US" dirty="0"/>
          </a:p>
        </p:txBody>
      </p:sp>
      <p:sp>
        <p:nvSpPr>
          <p:cNvPr id="3" name="Content Placeholder 2"/>
          <p:cNvSpPr>
            <a:spLocks noGrp="1"/>
          </p:cNvSpPr>
          <p:nvPr>
            <p:ph idx="1"/>
          </p:nvPr>
        </p:nvSpPr>
        <p:spPr>
          <a:xfrm>
            <a:off x="838200" y="1203158"/>
            <a:ext cx="10515600" cy="5462337"/>
          </a:xfrm>
        </p:spPr>
        <p:txBody>
          <a:bodyPr>
            <a:normAutofit fontScale="85000" lnSpcReduction="20000"/>
          </a:bodyPr>
          <a:lstStyle/>
          <a:p>
            <a:r>
              <a:rPr lang="en-US" b="1" dirty="0"/>
              <a:t>Time series forecasting </a:t>
            </a:r>
            <a:r>
              <a:rPr lang="en-US" dirty="0"/>
              <a:t>is the use of a model to predict future values based on previously observed </a:t>
            </a:r>
            <a:r>
              <a:rPr lang="en-US" dirty="0" smtClean="0"/>
              <a:t>values</a:t>
            </a:r>
            <a:r>
              <a:rPr lang="en-US" dirty="0"/>
              <a:t>. </a:t>
            </a:r>
          </a:p>
          <a:p>
            <a:r>
              <a:rPr lang="en-US" dirty="0"/>
              <a:t>A </a:t>
            </a:r>
            <a:r>
              <a:rPr lang="en-US" b="1" dirty="0"/>
              <a:t>time series </a:t>
            </a:r>
            <a:r>
              <a:rPr lang="en-US" dirty="0"/>
              <a:t>is a series of data points indexed or listed or graphed in time order. </a:t>
            </a:r>
          </a:p>
          <a:p>
            <a:r>
              <a:rPr lang="en-US" dirty="0"/>
              <a:t>Forecasting involves taking models fit on historical data and using them to predict future observations. </a:t>
            </a:r>
          </a:p>
          <a:p>
            <a:r>
              <a:rPr lang="en-US" dirty="0"/>
              <a:t>The purpose of time series analysis is generally two fold to understand or model the stochastic mechanisms that gives rise to an observed series and to predict or forecast the future values of a series based on the history of that series. </a:t>
            </a:r>
          </a:p>
          <a:p>
            <a:r>
              <a:rPr lang="en-US" dirty="0"/>
              <a:t>Time-Series Forecasting is the science and art of predicting events or data measurements in the future. </a:t>
            </a:r>
          </a:p>
          <a:p>
            <a:r>
              <a:rPr lang="en-US" dirty="0"/>
              <a:t>Time-Series Forecasting eliminates outright guessing by using mathematics, probability and statistics</a:t>
            </a:r>
            <a:r>
              <a:rPr lang="en-US" dirty="0" smtClean="0"/>
              <a:t>.</a:t>
            </a:r>
          </a:p>
          <a:p>
            <a:endParaRPr lang="en-US" dirty="0"/>
          </a:p>
          <a:p>
            <a:r>
              <a:rPr lang="en-US" dirty="0" smtClean="0"/>
              <a:t> </a:t>
            </a:r>
            <a:r>
              <a:rPr lang="en-US" b="1" dirty="0" smtClean="0"/>
              <a:t>Assumptions </a:t>
            </a:r>
            <a:r>
              <a:rPr lang="en-US" b="1" dirty="0"/>
              <a:t>in Time Series </a:t>
            </a:r>
            <a:endParaRPr lang="en-US" dirty="0"/>
          </a:p>
          <a:p>
            <a:pPr lvl="1"/>
            <a:r>
              <a:rPr lang="en-US" dirty="0"/>
              <a:t>Time series data should be equally spaced over time </a:t>
            </a:r>
          </a:p>
          <a:p>
            <a:pPr lvl="1"/>
            <a:r>
              <a:rPr lang="en-US" dirty="0"/>
              <a:t>Patterns of past data will propagate into future </a:t>
            </a:r>
          </a:p>
          <a:p>
            <a:pPr lvl="1"/>
            <a:r>
              <a:rPr lang="en-US" dirty="0"/>
              <a:t>Can not be used to predict random events(i.e. next tsunami etc.) </a:t>
            </a:r>
          </a:p>
          <a:p>
            <a:endParaRPr lang="en-US" dirty="0"/>
          </a:p>
        </p:txBody>
      </p:sp>
    </p:spTree>
    <p:extLst>
      <p:ext uri="{BB962C8B-B14F-4D97-AF65-F5344CB8AC3E}">
        <p14:creationId xmlns:p14="http://schemas.microsoft.com/office/powerpoint/2010/main" val="1925124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ARMA</a:t>
            </a:r>
            <a:endParaRPr lang="en-US" dirty="0"/>
          </a:p>
        </p:txBody>
      </p:sp>
      <p:sp>
        <p:nvSpPr>
          <p:cNvPr id="3" name="Content Placeholder 2"/>
          <p:cNvSpPr>
            <a:spLocks noGrp="1"/>
          </p:cNvSpPr>
          <p:nvPr>
            <p:ph idx="1"/>
          </p:nvPr>
        </p:nvSpPr>
        <p:spPr/>
        <p:txBody>
          <a:bodyPr/>
          <a:lstStyle/>
          <a:p>
            <a:r>
              <a:rPr lang="en-US" dirty="0"/>
              <a:t>ARMA models are commonly used in time series modeling. In ARMA model, AR stands for auto-regression and MA stands for moving average</a:t>
            </a:r>
            <a:r>
              <a:rPr lang="en-US" dirty="0" smtClean="0"/>
              <a:t>. </a:t>
            </a:r>
            <a:r>
              <a:rPr lang="en-US" b="1" dirty="0" smtClean="0"/>
              <a:t>Remember, </a:t>
            </a:r>
            <a:r>
              <a:rPr lang="en-US" b="1" dirty="0"/>
              <a:t>AR or MA are not applicable on non-stationary series</a:t>
            </a:r>
            <a:r>
              <a:rPr lang="en-US" dirty="0" smtClean="0"/>
              <a:t>.</a:t>
            </a:r>
          </a:p>
          <a:p>
            <a:endParaRPr lang="en-US" dirty="0"/>
          </a:p>
        </p:txBody>
      </p:sp>
    </p:spTree>
    <p:extLst>
      <p:ext uri="{BB962C8B-B14F-4D97-AF65-F5344CB8AC3E}">
        <p14:creationId xmlns:p14="http://schemas.microsoft.com/office/powerpoint/2010/main" val="2030643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AR(1)</a:t>
            </a:r>
            <a:endParaRPr lang="en-US" dirty="0"/>
          </a:p>
        </p:txBody>
      </p:sp>
      <p:sp>
        <p:nvSpPr>
          <p:cNvPr id="3" name="Content Placeholder 2"/>
          <p:cNvSpPr>
            <a:spLocks noGrp="1"/>
          </p:cNvSpPr>
          <p:nvPr>
            <p:ph idx="1"/>
          </p:nvPr>
        </p:nvSpPr>
        <p:spPr>
          <a:xfrm>
            <a:off x="838200" y="1540042"/>
            <a:ext cx="10515600" cy="4636921"/>
          </a:xfrm>
        </p:spPr>
        <p:txBody>
          <a:bodyPr>
            <a:normAutofit fontScale="92500" lnSpcReduction="10000"/>
          </a:bodyPr>
          <a:lstStyle/>
          <a:p>
            <a:r>
              <a:rPr lang="en-US" dirty="0"/>
              <a:t>The current GDP of a country say x(t) is dependent on the last year’s GDP i.e. x(t – 1). The hypothesis being that the total cost of production of products &amp; services in a country in a fiscal year (known as GDP) is dependent on the set up of manufacturing plants / services in the previous year and the newly set up industries / plants / services in the current year. But the primary component of the GDP is the former one.</a:t>
            </a:r>
          </a:p>
          <a:p>
            <a:r>
              <a:rPr lang="en-US" dirty="0"/>
              <a:t>Hence, we can formally write the equation of GDP as:</a:t>
            </a:r>
          </a:p>
          <a:p>
            <a:r>
              <a:rPr lang="en-US" b="1" dirty="0"/>
              <a:t>x(t) = alpha *  x(t – 1) + error (t)</a:t>
            </a:r>
            <a:endParaRPr lang="en-US" dirty="0"/>
          </a:p>
          <a:p>
            <a:r>
              <a:rPr lang="en-US" dirty="0"/>
              <a:t>This equation is known as </a:t>
            </a:r>
            <a:r>
              <a:rPr lang="en-US" i="1" dirty="0"/>
              <a:t>AR(1) formulation</a:t>
            </a:r>
            <a:r>
              <a:rPr lang="en-US" dirty="0"/>
              <a:t>. The numeral one (1) denotes that the next instance is solely dependent on the previous instance.  The alpha is a coefficient which we seek so as to minimize the error function. Notice that x(t- 1) is indeed linked to x(t-2) in the same fashion. Hence, any shock to x(t) will gradually fade off in future.</a:t>
            </a:r>
          </a:p>
        </p:txBody>
      </p:sp>
    </p:spTree>
    <p:extLst>
      <p:ext uri="{BB962C8B-B14F-4D97-AF65-F5344CB8AC3E}">
        <p14:creationId xmlns:p14="http://schemas.microsoft.com/office/powerpoint/2010/main" val="86829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MA(1)</a:t>
            </a:r>
            <a:endParaRPr lang="en-US" dirty="0"/>
          </a:p>
        </p:txBody>
      </p:sp>
      <p:sp>
        <p:nvSpPr>
          <p:cNvPr id="3" name="Content Placeholder 2"/>
          <p:cNvSpPr>
            <a:spLocks noGrp="1"/>
          </p:cNvSpPr>
          <p:nvPr>
            <p:ph idx="1"/>
          </p:nvPr>
        </p:nvSpPr>
        <p:spPr/>
        <p:txBody>
          <a:bodyPr>
            <a:normAutofit lnSpcReduction="10000"/>
          </a:bodyPr>
          <a:lstStyle/>
          <a:p>
            <a:r>
              <a:rPr lang="en-US" dirty="0"/>
              <a:t>A manufacturer produces a certain type of bag, which was readily available in the market. Being a competitive market, the sale of the bag stood at zero for many days. So, one day he did some experiment with the design and produced a different type of bag. This type of bag was not available anywhere in the market. Thus, he was able to sell the entire stock of 1000 bags (lets call this as x(t) ). The demand got so high that the bag ran out of stock. As a result, some 100 odd customers couldn’t purchase this bag. Lets call this gap as the error at that time point. With time, the bag had lost its woo factor. But still few customers were left who went empty handed the previous day. Following is a simple formulation to depict the scenario :</a:t>
            </a:r>
          </a:p>
          <a:p>
            <a:r>
              <a:rPr lang="en-US" b="1" dirty="0"/>
              <a:t>x(t) = beta *  error(t-1) + error (t)</a:t>
            </a:r>
            <a:endParaRPr lang="en-US" dirty="0"/>
          </a:p>
          <a:p>
            <a:pPr lvl="1"/>
            <a:endParaRPr lang="en-US" dirty="0"/>
          </a:p>
        </p:txBody>
      </p:sp>
    </p:spTree>
    <p:extLst>
      <p:ext uri="{BB962C8B-B14F-4D97-AF65-F5344CB8AC3E}">
        <p14:creationId xmlns:p14="http://schemas.microsoft.com/office/powerpoint/2010/main" val="192018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AR, MA or both</a:t>
            </a:r>
            <a:endParaRPr lang="en-US" dirty="0"/>
          </a:p>
        </p:txBody>
      </p:sp>
      <p:sp>
        <p:nvSpPr>
          <p:cNvPr id="3" name="Content Placeholder 2"/>
          <p:cNvSpPr>
            <a:spLocks noGrp="1"/>
          </p:cNvSpPr>
          <p:nvPr>
            <p:ph idx="1"/>
          </p:nvPr>
        </p:nvSpPr>
        <p:spPr/>
        <p:txBody>
          <a:bodyPr>
            <a:normAutofit/>
          </a:bodyPr>
          <a:lstStyle/>
          <a:p>
            <a:pPr lvl="1"/>
            <a:r>
              <a:rPr lang="en-GB" sz="2000" dirty="0" smtClean="0"/>
              <a:t>Two basic types of time series models exist, </a:t>
            </a:r>
          </a:p>
          <a:p>
            <a:pPr lvl="2"/>
            <a:r>
              <a:rPr lang="en-GB" dirty="0" smtClean="0"/>
              <a:t>Autoregressive </a:t>
            </a:r>
          </a:p>
          <a:p>
            <a:pPr lvl="2"/>
            <a:r>
              <a:rPr lang="en-GB" dirty="0" smtClean="0"/>
              <a:t>Moving average models.</a:t>
            </a:r>
            <a:r>
              <a:rPr lang="en-US" dirty="0" smtClean="0"/>
              <a:t> </a:t>
            </a:r>
          </a:p>
          <a:p>
            <a:pPr lvl="1"/>
            <a:endParaRPr lang="en-US" sz="2000" dirty="0" smtClean="0"/>
          </a:p>
          <a:p>
            <a:pPr lvl="1"/>
            <a:r>
              <a:rPr lang="en-US" sz="2000" dirty="0" smtClean="0"/>
              <a:t> So, what’s the big difference?</a:t>
            </a:r>
          </a:p>
          <a:p>
            <a:pPr lvl="2"/>
            <a:r>
              <a:rPr lang="en-US" dirty="0" smtClean="0"/>
              <a:t>The AR model includes lagged terms of the time series itself</a:t>
            </a:r>
          </a:p>
          <a:p>
            <a:pPr lvl="2"/>
            <a:r>
              <a:rPr lang="en-US" dirty="0" smtClean="0"/>
              <a:t>The MA model includes lagged terms on the noise or residuals</a:t>
            </a:r>
          </a:p>
          <a:p>
            <a:pPr lvl="2"/>
            <a:endParaRPr lang="en-US" dirty="0" smtClean="0"/>
          </a:p>
          <a:p>
            <a:pPr lvl="1"/>
            <a:r>
              <a:rPr lang="en-US" sz="2000" dirty="0" smtClean="0"/>
              <a:t>How do we decide which to use?</a:t>
            </a:r>
          </a:p>
          <a:p>
            <a:pPr lvl="2"/>
            <a:r>
              <a:rPr lang="en-US" dirty="0" smtClean="0"/>
              <a:t>ACF and PACF</a:t>
            </a:r>
          </a:p>
          <a:p>
            <a:endParaRPr lang="en-US" sz="2000" dirty="0"/>
          </a:p>
        </p:txBody>
      </p:sp>
    </p:spTree>
    <p:extLst>
      <p:ext uri="{BB962C8B-B14F-4D97-AF65-F5344CB8AC3E}">
        <p14:creationId xmlns:p14="http://schemas.microsoft.com/office/powerpoint/2010/main" val="104242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a:t>
            </a:r>
            <a:endParaRPr lang="en-US" dirty="0"/>
          </a:p>
        </p:txBody>
      </p:sp>
      <p:sp>
        <p:nvSpPr>
          <p:cNvPr id="3" name="Content Placeholder 2"/>
          <p:cNvSpPr>
            <a:spLocks noGrp="1"/>
          </p:cNvSpPr>
          <p:nvPr>
            <p:ph idx="1"/>
          </p:nvPr>
        </p:nvSpPr>
        <p:spPr/>
        <p:txBody>
          <a:bodyPr>
            <a:normAutofit fontScale="70000" lnSpcReduction="20000"/>
          </a:bodyPr>
          <a:lstStyle/>
          <a:p>
            <a:pPr>
              <a:spcBef>
                <a:spcPts val="400"/>
              </a:spcBef>
              <a:spcAft>
                <a:spcPts val="400"/>
              </a:spcAft>
            </a:pPr>
            <a:r>
              <a:rPr lang="en-US" dirty="0" smtClean="0"/>
              <a:t>An autoregressive model of order “p”  AR(p)</a:t>
            </a:r>
          </a:p>
          <a:p>
            <a:pPr marL="904223" lvl="1">
              <a:lnSpc>
                <a:spcPts val="2015"/>
              </a:lnSpc>
              <a:spcBef>
                <a:spcPts val="400"/>
              </a:spcBef>
              <a:spcAft>
                <a:spcPts val="400"/>
              </a:spcAft>
            </a:pPr>
            <a:r>
              <a:rPr lang="en-US" i="1" dirty="0" smtClean="0">
                <a:latin typeface="Times New Roman"/>
                <a:cs typeface="Times New Roman"/>
              </a:rPr>
              <a:t>X</a:t>
            </a:r>
            <a:r>
              <a:rPr lang="en-US" i="1" spc="-289" dirty="0" smtClean="0">
                <a:latin typeface="Times New Roman"/>
                <a:cs typeface="Times New Roman"/>
              </a:rPr>
              <a:t> </a:t>
            </a:r>
            <a:r>
              <a:rPr lang="en-US" i="1" baseline="-24410" dirty="0" smtClean="0">
                <a:latin typeface="Times New Roman"/>
                <a:cs typeface="Times New Roman"/>
              </a:rPr>
              <a:t>t </a:t>
            </a:r>
            <a:r>
              <a:rPr lang="en-US" i="1" spc="148" baseline="-24410" dirty="0" smtClean="0">
                <a:latin typeface="Times New Roman"/>
                <a:cs typeface="Times New Roman"/>
              </a:rPr>
              <a:t> </a:t>
            </a:r>
            <a:r>
              <a:rPr lang="en-US" dirty="0" smtClean="0">
                <a:latin typeface="Symbol"/>
                <a:cs typeface="Symbol"/>
              </a:rPr>
              <a:t></a:t>
            </a:r>
            <a:r>
              <a:rPr lang="en-US" spc="9" dirty="0" smtClean="0">
                <a:latin typeface="Times New Roman"/>
                <a:cs typeface="Times New Roman"/>
              </a:rPr>
              <a:t> </a:t>
            </a:r>
            <a:r>
              <a:rPr lang="en-US" spc="-50" dirty="0" smtClean="0">
                <a:latin typeface="Symbol"/>
                <a:cs typeface="Symbol"/>
              </a:rPr>
              <a:t></a:t>
            </a:r>
            <a:r>
              <a:rPr lang="en-US" baseline="-24410" dirty="0" smtClean="0">
                <a:latin typeface="Times New Roman"/>
                <a:cs typeface="Times New Roman"/>
              </a:rPr>
              <a:t>1</a:t>
            </a:r>
            <a:r>
              <a:rPr lang="en-US" spc="-86" baseline="-24410" dirty="0" smtClean="0">
                <a:latin typeface="Times New Roman"/>
                <a:cs typeface="Times New Roman"/>
              </a:rPr>
              <a:t> </a:t>
            </a:r>
            <a:r>
              <a:rPr lang="en-US" i="1" dirty="0" smtClean="0">
                <a:latin typeface="Times New Roman"/>
                <a:cs typeface="Times New Roman"/>
              </a:rPr>
              <a:t>X</a:t>
            </a:r>
            <a:r>
              <a:rPr lang="en-US" i="1" spc="-289" dirty="0" smtClean="0">
                <a:latin typeface="Times New Roman"/>
                <a:cs typeface="Times New Roman"/>
              </a:rPr>
              <a:t> </a:t>
            </a:r>
            <a:r>
              <a:rPr lang="en-US" i="1" baseline="-24410" dirty="0" smtClean="0">
                <a:latin typeface="Times New Roman"/>
                <a:cs typeface="Times New Roman"/>
              </a:rPr>
              <a:t>t</a:t>
            </a:r>
            <a:r>
              <a:rPr lang="en-US" i="1" spc="-139" baseline="-24410" dirty="0" smtClean="0">
                <a:latin typeface="Times New Roman"/>
                <a:cs typeface="Times New Roman"/>
              </a:rPr>
              <a:t> </a:t>
            </a:r>
            <a:r>
              <a:rPr lang="en-US" spc="-79" baseline="-22912" dirty="0" smtClean="0">
                <a:latin typeface="Symbol"/>
                <a:cs typeface="Symbol"/>
              </a:rPr>
              <a:t></a:t>
            </a:r>
            <a:r>
              <a:rPr lang="en-US" baseline="-24410" dirty="0" smtClean="0">
                <a:latin typeface="Times New Roman"/>
                <a:cs typeface="Times New Roman"/>
              </a:rPr>
              <a:t>1</a:t>
            </a:r>
            <a:r>
              <a:rPr lang="en-US" spc="184" baseline="-24410" dirty="0" smtClean="0">
                <a:latin typeface="Times New Roman"/>
                <a:cs typeface="Times New Roman"/>
              </a:rPr>
              <a:t> </a:t>
            </a:r>
            <a:r>
              <a:rPr lang="en-US" dirty="0" smtClean="0">
                <a:latin typeface="Symbol"/>
                <a:cs typeface="Symbol"/>
              </a:rPr>
              <a:t></a:t>
            </a:r>
            <a:r>
              <a:rPr lang="en-US" spc="-70" dirty="0" smtClean="0">
                <a:latin typeface="Times New Roman"/>
                <a:cs typeface="Times New Roman"/>
              </a:rPr>
              <a:t> </a:t>
            </a:r>
            <a:r>
              <a:rPr lang="en-US" spc="59" dirty="0" smtClean="0">
                <a:latin typeface="Symbol"/>
                <a:cs typeface="Symbol"/>
              </a:rPr>
              <a:t></a:t>
            </a:r>
            <a:r>
              <a:rPr lang="en-US" baseline="-24410" dirty="0" smtClean="0">
                <a:latin typeface="Times New Roman"/>
                <a:cs typeface="Times New Roman"/>
              </a:rPr>
              <a:t>2</a:t>
            </a:r>
            <a:r>
              <a:rPr lang="en-US" spc="-11" baseline="-24410" dirty="0" smtClean="0">
                <a:latin typeface="Times New Roman"/>
                <a:cs typeface="Times New Roman"/>
              </a:rPr>
              <a:t> </a:t>
            </a:r>
            <a:r>
              <a:rPr lang="en-US" i="1" dirty="0" smtClean="0">
                <a:latin typeface="Times New Roman"/>
                <a:cs typeface="Times New Roman"/>
              </a:rPr>
              <a:t>X</a:t>
            </a:r>
            <a:r>
              <a:rPr lang="en-US" i="1" spc="-289" dirty="0" smtClean="0">
                <a:latin typeface="Times New Roman"/>
                <a:cs typeface="Times New Roman"/>
              </a:rPr>
              <a:t> </a:t>
            </a:r>
            <a:r>
              <a:rPr lang="en-US" i="1" baseline="-24410" dirty="0" smtClean="0">
                <a:latin typeface="Times New Roman"/>
                <a:cs typeface="Times New Roman"/>
              </a:rPr>
              <a:t>t</a:t>
            </a:r>
            <a:r>
              <a:rPr lang="en-US" i="1" spc="-144" baseline="-24410" dirty="0" smtClean="0">
                <a:latin typeface="Times New Roman"/>
                <a:cs typeface="Times New Roman"/>
              </a:rPr>
              <a:t> </a:t>
            </a:r>
            <a:r>
              <a:rPr lang="en-US" spc="29" baseline="-22912" dirty="0" smtClean="0">
                <a:latin typeface="Symbol"/>
                <a:cs typeface="Symbol"/>
              </a:rPr>
              <a:t></a:t>
            </a:r>
            <a:r>
              <a:rPr lang="en-US" baseline="-24410" dirty="0" smtClean="0">
                <a:latin typeface="Times New Roman"/>
                <a:cs typeface="Times New Roman"/>
              </a:rPr>
              <a:t>2 </a:t>
            </a:r>
            <a:r>
              <a:rPr lang="en-US" spc="19" baseline="-24410" dirty="0" smtClean="0">
                <a:latin typeface="Times New Roman"/>
                <a:cs typeface="Times New Roman"/>
              </a:rPr>
              <a:t> </a:t>
            </a:r>
            <a:r>
              <a:rPr lang="en-US" dirty="0" smtClean="0">
                <a:latin typeface="Symbol"/>
                <a:cs typeface="Symbol"/>
              </a:rPr>
              <a:t></a:t>
            </a:r>
            <a:r>
              <a:rPr lang="en-US" spc="-254" dirty="0" smtClean="0">
                <a:latin typeface="Times New Roman"/>
                <a:cs typeface="Times New Roman"/>
              </a:rPr>
              <a:t> </a:t>
            </a:r>
            <a:r>
              <a:rPr lang="en-US" spc="-19" dirty="0" smtClean="0">
                <a:latin typeface="Times New Roman"/>
                <a:cs typeface="Times New Roman"/>
              </a:rPr>
              <a:t>..</a:t>
            </a:r>
            <a:r>
              <a:rPr lang="en-US" dirty="0" smtClean="0">
                <a:latin typeface="Times New Roman"/>
                <a:cs typeface="Times New Roman"/>
              </a:rPr>
              <a:t>.</a:t>
            </a:r>
            <a:r>
              <a:rPr lang="en-US" spc="-254" dirty="0" smtClean="0">
                <a:latin typeface="Times New Roman"/>
                <a:cs typeface="Times New Roman"/>
              </a:rPr>
              <a:t> </a:t>
            </a:r>
            <a:r>
              <a:rPr lang="en-US" dirty="0" smtClean="0">
                <a:latin typeface="Symbol"/>
                <a:cs typeface="Symbol"/>
              </a:rPr>
              <a:t></a:t>
            </a:r>
            <a:r>
              <a:rPr lang="en-US" spc="-65" dirty="0" smtClean="0">
                <a:latin typeface="Times New Roman"/>
                <a:cs typeface="Times New Roman"/>
              </a:rPr>
              <a:t> </a:t>
            </a:r>
            <a:r>
              <a:rPr lang="en-US" dirty="0" smtClean="0">
                <a:latin typeface="Symbol"/>
                <a:cs typeface="Symbol"/>
              </a:rPr>
              <a:t></a:t>
            </a:r>
            <a:r>
              <a:rPr lang="en-US" spc="-259" dirty="0" smtClean="0">
                <a:latin typeface="Times New Roman"/>
                <a:cs typeface="Times New Roman"/>
              </a:rPr>
              <a:t> </a:t>
            </a:r>
            <a:r>
              <a:rPr lang="en-US" i="1" baseline="-24410" dirty="0" smtClean="0">
                <a:latin typeface="Times New Roman"/>
                <a:cs typeface="Times New Roman"/>
              </a:rPr>
              <a:t>p</a:t>
            </a:r>
            <a:r>
              <a:rPr lang="en-US" i="1" spc="18" baseline="-24410" dirty="0" smtClean="0">
                <a:latin typeface="Times New Roman"/>
                <a:cs typeface="Times New Roman"/>
              </a:rPr>
              <a:t> </a:t>
            </a:r>
            <a:r>
              <a:rPr lang="en-US" i="1" dirty="0" smtClean="0">
                <a:latin typeface="Times New Roman"/>
                <a:cs typeface="Times New Roman"/>
              </a:rPr>
              <a:t>X</a:t>
            </a:r>
            <a:r>
              <a:rPr lang="en-US" i="1" spc="-284" dirty="0" smtClean="0">
                <a:latin typeface="Times New Roman"/>
                <a:cs typeface="Times New Roman"/>
              </a:rPr>
              <a:t> </a:t>
            </a:r>
            <a:r>
              <a:rPr lang="en-US" i="1" baseline="-24410" dirty="0" smtClean="0">
                <a:latin typeface="Times New Roman"/>
                <a:cs typeface="Times New Roman"/>
              </a:rPr>
              <a:t>t</a:t>
            </a:r>
            <a:r>
              <a:rPr lang="en-US" i="1" spc="-144" baseline="-24410" dirty="0" smtClean="0">
                <a:latin typeface="Times New Roman"/>
                <a:cs typeface="Times New Roman"/>
              </a:rPr>
              <a:t> </a:t>
            </a:r>
            <a:r>
              <a:rPr lang="en-US" baseline="-22912" dirty="0" smtClean="0">
                <a:latin typeface="Symbol"/>
                <a:cs typeface="Symbol"/>
              </a:rPr>
              <a:t></a:t>
            </a:r>
            <a:r>
              <a:rPr lang="en-US" spc="-53" baseline="-24410" dirty="0" smtClean="0">
                <a:latin typeface="Times New Roman"/>
                <a:cs typeface="Times New Roman"/>
              </a:rPr>
              <a:t> </a:t>
            </a:r>
            <a:r>
              <a:rPr lang="en-US" i="1" baseline="-24410" dirty="0" smtClean="0">
                <a:latin typeface="Times New Roman"/>
                <a:cs typeface="Times New Roman"/>
              </a:rPr>
              <a:t>p </a:t>
            </a:r>
            <a:r>
              <a:rPr lang="en-US" i="1" spc="13" baseline="-24410" dirty="0" smtClean="0">
                <a:latin typeface="Times New Roman"/>
                <a:cs typeface="Times New Roman"/>
              </a:rPr>
              <a:t> </a:t>
            </a:r>
            <a:r>
              <a:rPr lang="en-US" dirty="0" smtClean="0">
                <a:latin typeface="Symbol"/>
                <a:cs typeface="Symbol"/>
              </a:rPr>
              <a:t></a:t>
            </a:r>
            <a:r>
              <a:rPr lang="en-US" spc="-115" dirty="0" smtClean="0">
                <a:latin typeface="Times New Roman"/>
                <a:cs typeface="Times New Roman"/>
              </a:rPr>
              <a:t> </a:t>
            </a:r>
            <a:r>
              <a:rPr lang="en-US" spc="14" dirty="0" smtClean="0">
                <a:latin typeface="Times New Roman"/>
                <a:cs typeface="Times New Roman"/>
              </a:rPr>
              <a:t>e</a:t>
            </a:r>
            <a:r>
              <a:rPr lang="en-US" i="1" baseline="-24410" dirty="0" smtClean="0">
                <a:latin typeface="Times New Roman"/>
                <a:cs typeface="Times New Roman"/>
              </a:rPr>
              <a:t>t</a:t>
            </a:r>
            <a:endParaRPr lang="en-US" dirty="0" smtClean="0">
              <a:latin typeface="Times New Roman"/>
              <a:cs typeface="Times New Roman"/>
            </a:endParaRPr>
          </a:p>
          <a:p>
            <a:pPr>
              <a:spcBef>
                <a:spcPts val="400"/>
              </a:spcBef>
              <a:spcAft>
                <a:spcPts val="400"/>
              </a:spcAft>
            </a:pPr>
            <a:r>
              <a:rPr lang="en-US" dirty="0" smtClean="0"/>
              <a:t>Current  value of </a:t>
            </a:r>
            <a:r>
              <a:rPr lang="en-US" dirty="0" err="1" smtClean="0"/>
              <a:t>X</a:t>
            </a:r>
            <a:r>
              <a:rPr lang="en-US" baseline="-25000" dirty="0" err="1" smtClean="0"/>
              <a:t>t</a:t>
            </a:r>
            <a:r>
              <a:rPr lang="en-US" dirty="0" smtClean="0"/>
              <a:t>  can be found from past values, plus  a random shock e</a:t>
            </a:r>
            <a:r>
              <a:rPr lang="en-US" baseline="-25000" dirty="0" smtClean="0"/>
              <a:t>t</a:t>
            </a:r>
          </a:p>
          <a:p>
            <a:pPr>
              <a:spcBef>
                <a:spcPts val="400"/>
              </a:spcBef>
              <a:spcAft>
                <a:spcPts val="400"/>
              </a:spcAft>
            </a:pPr>
            <a:r>
              <a:rPr lang="en-US" dirty="0" smtClean="0"/>
              <a:t>Like a multiple regression model, but </a:t>
            </a:r>
            <a:r>
              <a:rPr lang="en-US" dirty="0" err="1" smtClean="0"/>
              <a:t>X</a:t>
            </a:r>
            <a:r>
              <a:rPr lang="en-US" baseline="-25000" dirty="0" err="1" smtClean="0"/>
              <a:t>t</a:t>
            </a:r>
            <a:r>
              <a:rPr lang="en-US" dirty="0" smtClean="0"/>
              <a:t>  is regressed on past values of </a:t>
            </a:r>
            <a:r>
              <a:rPr lang="en-US" dirty="0" err="1" smtClean="0"/>
              <a:t>X</a:t>
            </a:r>
            <a:r>
              <a:rPr lang="en-US" baseline="-25000" dirty="0" err="1" smtClean="0"/>
              <a:t>t</a:t>
            </a:r>
            <a:endParaRPr lang="en-US" baseline="-25000" dirty="0" smtClean="0"/>
          </a:p>
          <a:p>
            <a:pPr>
              <a:spcBef>
                <a:spcPts val="400"/>
              </a:spcBef>
              <a:spcAft>
                <a:spcPts val="400"/>
              </a:spcAft>
            </a:pPr>
            <a:endParaRPr lang="en-US" dirty="0" smtClean="0"/>
          </a:p>
          <a:p>
            <a:pPr marL="0" indent="0">
              <a:spcBef>
                <a:spcPts val="400"/>
              </a:spcBef>
              <a:spcAft>
                <a:spcPts val="400"/>
              </a:spcAft>
              <a:buNone/>
            </a:pPr>
            <a:r>
              <a:rPr lang="en-US" dirty="0" smtClean="0"/>
              <a:t>The  AR(1) Model</a:t>
            </a:r>
          </a:p>
          <a:p>
            <a:pPr>
              <a:spcBef>
                <a:spcPts val="400"/>
              </a:spcBef>
              <a:spcAft>
                <a:spcPts val="400"/>
              </a:spcAft>
            </a:pPr>
            <a:r>
              <a:rPr lang="en-US" dirty="0" smtClean="0"/>
              <a:t>A simple way to model dependence over time is with the “autoregressive model of order 1”</a:t>
            </a:r>
          </a:p>
          <a:p>
            <a:pPr>
              <a:spcBef>
                <a:spcPts val="400"/>
              </a:spcBef>
              <a:spcAft>
                <a:spcPts val="400"/>
              </a:spcAft>
            </a:pPr>
            <a:r>
              <a:rPr lang="en-US" dirty="0" smtClean="0"/>
              <a:t>“This is a OLS model  of </a:t>
            </a:r>
            <a:r>
              <a:rPr lang="en-US" dirty="0" err="1" smtClean="0"/>
              <a:t>X</a:t>
            </a:r>
            <a:r>
              <a:rPr lang="en-US" baseline="-25000" dirty="0" err="1" smtClean="0"/>
              <a:t>t</a:t>
            </a:r>
            <a:r>
              <a:rPr lang="en-US" dirty="0" smtClean="0"/>
              <a:t> regressed on lagged X</a:t>
            </a:r>
            <a:r>
              <a:rPr lang="en-US" baseline="-25000" dirty="0" smtClean="0"/>
              <a:t>t-1</a:t>
            </a:r>
            <a:r>
              <a:rPr lang="en-US" dirty="0" smtClean="0"/>
              <a:t>"</a:t>
            </a:r>
          </a:p>
          <a:p>
            <a:pPr marL="658011">
              <a:lnSpc>
                <a:spcPts val="2015"/>
              </a:lnSpc>
              <a:spcBef>
                <a:spcPts val="400"/>
              </a:spcBef>
              <a:spcAft>
                <a:spcPts val="400"/>
              </a:spcAft>
            </a:pPr>
            <a:r>
              <a:rPr lang="en-US" i="1" dirty="0" smtClean="0">
                <a:latin typeface="Times New Roman"/>
                <a:cs typeface="Times New Roman"/>
              </a:rPr>
              <a:t>X</a:t>
            </a:r>
            <a:r>
              <a:rPr lang="en-US" i="1" spc="-284" dirty="0" smtClean="0">
                <a:latin typeface="Times New Roman"/>
                <a:cs typeface="Times New Roman"/>
              </a:rPr>
              <a:t> </a:t>
            </a:r>
            <a:r>
              <a:rPr lang="en-US" i="1" baseline="-24410" dirty="0" smtClean="0">
                <a:latin typeface="Times New Roman"/>
                <a:cs typeface="Times New Roman"/>
              </a:rPr>
              <a:t>t </a:t>
            </a:r>
            <a:r>
              <a:rPr lang="en-US" i="1" spc="148" baseline="-24410" dirty="0" smtClean="0">
                <a:latin typeface="Times New Roman"/>
                <a:cs typeface="Times New Roman"/>
              </a:rPr>
              <a:t> </a:t>
            </a:r>
            <a:r>
              <a:rPr lang="en-US" dirty="0" smtClean="0">
                <a:latin typeface="Symbol"/>
                <a:cs typeface="Symbol"/>
              </a:rPr>
              <a:t></a:t>
            </a:r>
            <a:r>
              <a:rPr lang="en-US" spc="14" dirty="0" smtClean="0">
                <a:latin typeface="Times New Roman"/>
                <a:cs typeface="Times New Roman"/>
              </a:rPr>
              <a:t> </a:t>
            </a:r>
            <a:r>
              <a:rPr lang="en-US" spc="44" dirty="0" smtClean="0">
                <a:latin typeface="Symbol"/>
                <a:cs typeface="Symbol"/>
              </a:rPr>
              <a:t></a:t>
            </a:r>
            <a:r>
              <a:rPr lang="en-US" baseline="-24410" dirty="0" smtClean="0">
                <a:latin typeface="Times New Roman"/>
                <a:cs typeface="Times New Roman"/>
              </a:rPr>
              <a:t>0</a:t>
            </a:r>
            <a:r>
              <a:rPr lang="en-US" spc="220" baseline="-24410" dirty="0" smtClean="0">
                <a:latin typeface="Times New Roman"/>
                <a:cs typeface="Times New Roman"/>
              </a:rPr>
              <a:t> </a:t>
            </a:r>
            <a:r>
              <a:rPr lang="en-US" dirty="0" smtClean="0">
                <a:latin typeface="Symbol"/>
                <a:cs typeface="Symbol"/>
              </a:rPr>
              <a:t></a:t>
            </a:r>
            <a:r>
              <a:rPr lang="en-US" spc="-65" dirty="0" smtClean="0">
                <a:latin typeface="Times New Roman"/>
                <a:cs typeface="Times New Roman"/>
              </a:rPr>
              <a:t> </a:t>
            </a:r>
            <a:r>
              <a:rPr lang="en-US" spc="-44" dirty="0" smtClean="0">
                <a:latin typeface="Symbol"/>
                <a:cs typeface="Symbol"/>
              </a:rPr>
              <a:t></a:t>
            </a:r>
            <a:r>
              <a:rPr lang="en-US" baseline="-24410" dirty="0" smtClean="0">
                <a:latin typeface="Times New Roman"/>
                <a:cs typeface="Times New Roman"/>
              </a:rPr>
              <a:t>1</a:t>
            </a:r>
            <a:r>
              <a:rPr lang="en-US" spc="-86" baseline="-24410" dirty="0" smtClean="0">
                <a:latin typeface="Times New Roman"/>
                <a:cs typeface="Times New Roman"/>
              </a:rPr>
              <a:t> </a:t>
            </a:r>
            <a:r>
              <a:rPr lang="en-US" i="1" dirty="0" smtClean="0">
                <a:latin typeface="Times New Roman"/>
                <a:cs typeface="Times New Roman"/>
              </a:rPr>
              <a:t>X</a:t>
            </a:r>
            <a:r>
              <a:rPr lang="en-US" i="1" spc="-284" dirty="0" smtClean="0">
                <a:latin typeface="Times New Roman"/>
                <a:cs typeface="Times New Roman"/>
              </a:rPr>
              <a:t> </a:t>
            </a:r>
            <a:r>
              <a:rPr lang="en-US" i="1" baseline="-24410" dirty="0" smtClean="0">
                <a:latin typeface="Times New Roman"/>
                <a:cs typeface="Times New Roman"/>
              </a:rPr>
              <a:t>t</a:t>
            </a:r>
            <a:r>
              <a:rPr lang="en-US" i="1" spc="-139" baseline="-24410" dirty="0" smtClean="0">
                <a:latin typeface="Times New Roman"/>
                <a:cs typeface="Times New Roman"/>
              </a:rPr>
              <a:t> </a:t>
            </a:r>
            <a:r>
              <a:rPr lang="en-US" spc="-79" baseline="-22912" dirty="0" smtClean="0">
                <a:latin typeface="Symbol"/>
                <a:cs typeface="Symbol"/>
              </a:rPr>
              <a:t></a:t>
            </a:r>
            <a:r>
              <a:rPr lang="en-US" baseline="-24410" dirty="0" smtClean="0">
                <a:latin typeface="Times New Roman"/>
                <a:cs typeface="Times New Roman"/>
              </a:rPr>
              <a:t>1</a:t>
            </a:r>
            <a:r>
              <a:rPr lang="en-US" spc="184" baseline="-24410" dirty="0" smtClean="0">
                <a:latin typeface="Times New Roman"/>
                <a:cs typeface="Times New Roman"/>
              </a:rPr>
              <a:t> </a:t>
            </a:r>
            <a:r>
              <a:rPr lang="en-US" dirty="0" smtClean="0">
                <a:latin typeface="Symbol"/>
                <a:cs typeface="Symbol"/>
              </a:rPr>
              <a:t></a:t>
            </a:r>
            <a:r>
              <a:rPr lang="en-US" spc="-115" dirty="0" smtClean="0">
                <a:latin typeface="Times New Roman"/>
                <a:cs typeface="Times New Roman"/>
              </a:rPr>
              <a:t> </a:t>
            </a:r>
            <a:r>
              <a:rPr lang="en-US" spc="14" dirty="0" smtClean="0">
                <a:latin typeface="Times New Roman"/>
                <a:cs typeface="Times New Roman"/>
              </a:rPr>
              <a:t>e</a:t>
            </a:r>
            <a:r>
              <a:rPr lang="en-US" i="1" baseline="-24410" dirty="0" smtClean="0">
                <a:latin typeface="Times New Roman"/>
                <a:cs typeface="Times New Roman"/>
              </a:rPr>
              <a:t>t</a:t>
            </a:r>
            <a:endParaRPr lang="en-US" dirty="0" smtClean="0">
              <a:latin typeface="Times New Roman"/>
              <a:cs typeface="Times New Roman"/>
            </a:endParaRPr>
          </a:p>
          <a:p>
            <a:pPr>
              <a:spcBef>
                <a:spcPts val="400"/>
              </a:spcBef>
              <a:spcAft>
                <a:spcPts val="400"/>
              </a:spcAft>
            </a:pPr>
            <a:r>
              <a:rPr lang="en-US" dirty="0" smtClean="0"/>
              <a:t>“What does the model say for the t+1 observation?"</a:t>
            </a:r>
          </a:p>
          <a:p>
            <a:pPr marL="705635">
              <a:lnSpc>
                <a:spcPts val="2415"/>
              </a:lnSpc>
              <a:spcBef>
                <a:spcPts val="400"/>
              </a:spcBef>
              <a:spcAft>
                <a:spcPts val="400"/>
              </a:spcAft>
            </a:pPr>
            <a:r>
              <a:rPr lang="en-US" i="1" baseline="14054" dirty="0" smtClean="0">
                <a:latin typeface="Times New Roman"/>
                <a:cs typeface="Times New Roman"/>
              </a:rPr>
              <a:t>X</a:t>
            </a:r>
            <a:r>
              <a:rPr lang="en-US" i="1" spc="-279" baseline="14054" dirty="0" smtClean="0">
                <a:latin typeface="Times New Roman"/>
                <a:cs typeface="Times New Roman"/>
              </a:rPr>
              <a:t> </a:t>
            </a:r>
            <a:r>
              <a:rPr lang="en-US" i="1" dirty="0" smtClean="0">
                <a:latin typeface="Times New Roman"/>
                <a:cs typeface="Times New Roman"/>
              </a:rPr>
              <a:t>t</a:t>
            </a:r>
            <a:r>
              <a:rPr lang="en-US" i="1" spc="-144" dirty="0" smtClean="0">
                <a:latin typeface="Times New Roman"/>
                <a:cs typeface="Times New Roman"/>
              </a:rPr>
              <a:t> </a:t>
            </a:r>
            <a:r>
              <a:rPr lang="en-US" spc="-59" dirty="0" smtClean="0">
                <a:latin typeface="Symbol"/>
                <a:cs typeface="Symbol"/>
              </a:rPr>
              <a:t></a:t>
            </a:r>
            <a:r>
              <a:rPr lang="en-US" dirty="0" smtClean="0">
                <a:latin typeface="Times New Roman"/>
                <a:cs typeface="Times New Roman"/>
              </a:rPr>
              <a:t>1 </a:t>
            </a:r>
            <a:r>
              <a:rPr lang="en-US" spc="79" dirty="0" smtClean="0">
                <a:latin typeface="Times New Roman"/>
                <a:cs typeface="Times New Roman"/>
              </a:rPr>
              <a:t> </a:t>
            </a:r>
            <a:r>
              <a:rPr lang="en-US" baseline="13192" dirty="0" smtClean="0">
                <a:latin typeface="Symbol"/>
                <a:cs typeface="Symbol"/>
              </a:rPr>
              <a:t></a:t>
            </a:r>
            <a:r>
              <a:rPr lang="en-US" spc="37" baseline="14054" dirty="0" smtClean="0">
                <a:latin typeface="Times New Roman"/>
                <a:cs typeface="Times New Roman"/>
              </a:rPr>
              <a:t> </a:t>
            </a:r>
            <a:r>
              <a:rPr lang="en-US" spc="44" baseline="12438" dirty="0" smtClean="0">
                <a:latin typeface="Symbol"/>
                <a:cs typeface="Symbol"/>
              </a:rPr>
              <a:t></a:t>
            </a:r>
            <a:r>
              <a:rPr lang="en-US" dirty="0" smtClean="0">
                <a:latin typeface="Times New Roman"/>
                <a:cs typeface="Times New Roman"/>
              </a:rPr>
              <a:t>0 </a:t>
            </a:r>
            <a:r>
              <a:rPr lang="en-US" spc="12" dirty="0" smtClean="0">
                <a:latin typeface="Times New Roman"/>
                <a:cs typeface="Times New Roman"/>
              </a:rPr>
              <a:t> </a:t>
            </a:r>
            <a:r>
              <a:rPr lang="en-US" baseline="13192" dirty="0" smtClean="0">
                <a:latin typeface="Symbol"/>
                <a:cs typeface="Symbol"/>
              </a:rPr>
              <a:t></a:t>
            </a:r>
            <a:r>
              <a:rPr lang="en-US" spc="-42" baseline="14054" dirty="0" smtClean="0">
                <a:latin typeface="Times New Roman"/>
                <a:cs typeface="Times New Roman"/>
              </a:rPr>
              <a:t> </a:t>
            </a:r>
            <a:r>
              <a:rPr lang="en-US" spc="-44" baseline="12438" dirty="0" smtClean="0">
                <a:latin typeface="Symbol"/>
                <a:cs typeface="Symbol"/>
              </a:rPr>
              <a:t></a:t>
            </a:r>
            <a:r>
              <a:rPr lang="en-US" dirty="0" smtClean="0">
                <a:latin typeface="Times New Roman"/>
                <a:cs typeface="Times New Roman"/>
              </a:rPr>
              <a:t>1</a:t>
            </a:r>
            <a:r>
              <a:rPr lang="en-US" spc="-67" dirty="0" smtClean="0">
                <a:latin typeface="Times New Roman"/>
                <a:cs typeface="Times New Roman"/>
              </a:rPr>
              <a:t> </a:t>
            </a:r>
            <a:r>
              <a:rPr lang="en-US" i="1" baseline="14054" dirty="0" smtClean="0">
                <a:latin typeface="Times New Roman"/>
                <a:cs typeface="Times New Roman"/>
              </a:rPr>
              <a:t>X</a:t>
            </a:r>
            <a:r>
              <a:rPr lang="en-US" i="1" spc="-279" baseline="14054" dirty="0" smtClean="0">
                <a:latin typeface="Times New Roman"/>
                <a:cs typeface="Times New Roman"/>
              </a:rPr>
              <a:t> </a:t>
            </a:r>
            <a:r>
              <a:rPr lang="en-US" i="1" dirty="0" smtClean="0">
                <a:latin typeface="Times New Roman"/>
                <a:cs typeface="Times New Roman"/>
              </a:rPr>
              <a:t>t </a:t>
            </a:r>
            <a:r>
              <a:rPr lang="en-US" i="1" spc="58" dirty="0" smtClean="0">
                <a:latin typeface="Times New Roman"/>
                <a:cs typeface="Times New Roman"/>
              </a:rPr>
              <a:t> </a:t>
            </a:r>
            <a:r>
              <a:rPr lang="en-US" baseline="13192" dirty="0" smtClean="0">
                <a:latin typeface="Symbol"/>
                <a:cs typeface="Symbol"/>
              </a:rPr>
              <a:t></a:t>
            </a:r>
            <a:r>
              <a:rPr lang="en-US" spc="-97" baseline="14054" dirty="0" smtClean="0">
                <a:latin typeface="Times New Roman"/>
                <a:cs typeface="Times New Roman"/>
              </a:rPr>
              <a:t> </a:t>
            </a:r>
            <a:r>
              <a:rPr lang="en-US" i="1" spc="-79" baseline="14054" dirty="0" smtClean="0">
                <a:latin typeface="Times New Roman"/>
                <a:cs typeface="Times New Roman"/>
              </a:rPr>
              <a:t>e</a:t>
            </a:r>
            <a:r>
              <a:rPr lang="en-US" i="1" dirty="0" smtClean="0">
                <a:latin typeface="Times New Roman"/>
                <a:cs typeface="Times New Roman"/>
              </a:rPr>
              <a:t>t</a:t>
            </a:r>
            <a:r>
              <a:rPr lang="en-US" i="1" spc="-62" dirty="0" smtClean="0">
                <a:latin typeface="Times New Roman"/>
                <a:cs typeface="Times New Roman"/>
              </a:rPr>
              <a:t> </a:t>
            </a:r>
            <a:r>
              <a:rPr lang="en-US" spc="-59" dirty="0" smtClean="0">
                <a:latin typeface="Symbol"/>
                <a:cs typeface="Symbol"/>
              </a:rPr>
              <a:t></a:t>
            </a:r>
            <a:r>
              <a:rPr lang="en-US" dirty="0" smtClean="0">
                <a:latin typeface="Times New Roman"/>
                <a:cs typeface="Times New Roman"/>
              </a:rPr>
              <a:t>1</a:t>
            </a:r>
          </a:p>
          <a:p>
            <a:pPr>
              <a:spcBef>
                <a:spcPts val="400"/>
              </a:spcBef>
              <a:spcAft>
                <a:spcPts val="400"/>
              </a:spcAft>
            </a:pPr>
            <a:r>
              <a:rPr lang="en-US" dirty="0" smtClean="0"/>
              <a:t>“The AR(1) model expresses what we don’t know in terms of what we do know at time t"</a:t>
            </a:r>
          </a:p>
          <a:p>
            <a:endParaRPr lang="en-US" dirty="0" smtClean="0"/>
          </a:p>
          <a:p>
            <a:endParaRPr lang="en-US" dirty="0"/>
          </a:p>
        </p:txBody>
      </p:sp>
    </p:spTree>
    <p:extLst>
      <p:ext uri="{BB962C8B-B14F-4D97-AF65-F5344CB8AC3E}">
        <p14:creationId xmlns:p14="http://schemas.microsoft.com/office/powerpoint/2010/main" val="45666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1780"/>
          </a:xfrm>
        </p:spPr>
        <p:txBody>
          <a:bodyPr/>
          <a:lstStyle/>
          <a:p>
            <a:r>
              <a:rPr lang="en-US" dirty="0" smtClean="0"/>
              <a:t>MA</a:t>
            </a:r>
            <a:endParaRPr lang="en-US" dirty="0"/>
          </a:p>
        </p:txBody>
      </p:sp>
      <p:sp>
        <p:nvSpPr>
          <p:cNvPr id="3" name="Content Placeholder 2"/>
          <p:cNvSpPr>
            <a:spLocks noGrp="1"/>
          </p:cNvSpPr>
          <p:nvPr>
            <p:ph idx="1"/>
          </p:nvPr>
        </p:nvSpPr>
        <p:spPr>
          <a:xfrm>
            <a:off x="838200" y="1283368"/>
            <a:ext cx="10515600" cy="5438273"/>
          </a:xfrm>
        </p:spPr>
        <p:txBody>
          <a:bodyPr>
            <a:normAutofit/>
          </a:bodyPr>
          <a:lstStyle/>
          <a:p>
            <a:pPr>
              <a:spcBef>
                <a:spcPts val="400"/>
              </a:spcBef>
              <a:spcAft>
                <a:spcPts val="400"/>
              </a:spcAft>
            </a:pPr>
            <a:r>
              <a:rPr lang="en-US" sz="1600" dirty="0" smtClean="0"/>
              <a:t>“A moving-average model of order “q” " MA(q)</a:t>
            </a:r>
          </a:p>
          <a:p>
            <a:pPr>
              <a:spcBef>
                <a:spcPts val="400"/>
              </a:spcBef>
              <a:spcAft>
                <a:spcPts val="400"/>
              </a:spcAft>
            </a:pPr>
            <a:endParaRPr lang="en-US" sz="1600" i="1" dirty="0">
              <a:latin typeface="Times New Roman"/>
              <a:cs typeface="Times New Roman"/>
            </a:endParaRPr>
          </a:p>
          <a:p>
            <a:pPr marL="0" indent="0">
              <a:spcBef>
                <a:spcPts val="400"/>
              </a:spcBef>
              <a:spcAft>
                <a:spcPts val="400"/>
              </a:spcAft>
              <a:buNone/>
            </a:pPr>
            <a:r>
              <a:rPr lang="en-US" sz="1600" i="1" dirty="0" smtClean="0">
                <a:latin typeface="Times New Roman"/>
                <a:cs typeface="Times New Roman"/>
              </a:rPr>
              <a:t>	X</a:t>
            </a:r>
            <a:r>
              <a:rPr lang="en-US" sz="1600" i="1" spc="-294" dirty="0" smtClean="0">
                <a:latin typeface="Times New Roman"/>
                <a:cs typeface="Times New Roman"/>
              </a:rPr>
              <a:t> </a:t>
            </a:r>
            <a:r>
              <a:rPr lang="en-US" sz="1600" i="1" baseline="-26089" dirty="0" smtClean="0">
                <a:latin typeface="Times New Roman"/>
                <a:cs typeface="Times New Roman"/>
              </a:rPr>
              <a:t>t </a:t>
            </a:r>
            <a:r>
              <a:rPr lang="en-US" sz="1600" i="1" spc="133" baseline="-26089" dirty="0" smtClean="0">
                <a:latin typeface="Times New Roman"/>
                <a:cs typeface="Times New Roman"/>
              </a:rPr>
              <a:t> </a:t>
            </a:r>
            <a:r>
              <a:rPr lang="en-US" sz="1600" dirty="0" smtClean="0">
                <a:latin typeface="Symbol"/>
                <a:cs typeface="Symbol"/>
              </a:rPr>
              <a:t></a:t>
            </a:r>
            <a:r>
              <a:rPr lang="en-US" sz="1600" spc="-38" dirty="0" smtClean="0">
                <a:latin typeface="Times New Roman"/>
                <a:cs typeface="Times New Roman"/>
              </a:rPr>
              <a:t> </a:t>
            </a:r>
            <a:r>
              <a:rPr lang="en-US" sz="1600" spc="9" dirty="0" smtClean="0">
                <a:latin typeface="Times New Roman"/>
                <a:cs typeface="Times New Roman"/>
              </a:rPr>
              <a:t>e</a:t>
            </a:r>
            <a:r>
              <a:rPr lang="en-US" sz="1600" i="1" baseline="-26089" dirty="0" smtClean="0">
                <a:latin typeface="Times New Roman"/>
                <a:cs typeface="Times New Roman"/>
              </a:rPr>
              <a:t>t </a:t>
            </a:r>
            <a:r>
              <a:rPr lang="en-US" sz="1600" i="1" spc="78" baseline="-26089" dirty="0" smtClean="0">
                <a:latin typeface="Times New Roman"/>
                <a:cs typeface="Times New Roman"/>
              </a:rPr>
              <a:t> </a:t>
            </a:r>
            <a:r>
              <a:rPr lang="en-US" sz="1600" dirty="0" smtClean="0">
                <a:latin typeface="Symbol"/>
                <a:cs typeface="Symbol"/>
              </a:rPr>
              <a:t></a:t>
            </a:r>
            <a:r>
              <a:rPr lang="en-US" sz="1600" spc="-69" dirty="0" smtClean="0">
                <a:latin typeface="Times New Roman"/>
                <a:cs typeface="Times New Roman"/>
              </a:rPr>
              <a:t> </a:t>
            </a:r>
            <a:r>
              <a:rPr lang="en-US" sz="1600" spc="-50" dirty="0" smtClean="0">
                <a:latin typeface="Symbol"/>
                <a:cs typeface="Symbol"/>
              </a:rPr>
              <a:t></a:t>
            </a:r>
            <a:r>
              <a:rPr lang="en-US" sz="1600" spc="-39" baseline="-26089" dirty="0" smtClean="0">
                <a:latin typeface="Times New Roman"/>
                <a:cs typeface="Times New Roman"/>
              </a:rPr>
              <a:t>1</a:t>
            </a:r>
            <a:r>
              <a:rPr lang="en-US" sz="1600" spc="14" dirty="0" smtClean="0">
                <a:latin typeface="Times New Roman"/>
                <a:cs typeface="Times New Roman"/>
              </a:rPr>
              <a:t>e</a:t>
            </a:r>
            <a:r>
              <a:rPr lang="en-US" sz="1600" i="1" baseline="-26089" dirty="0" smtClean="0">
                <a:latin typeface="Times New Roman"/>
                <a:cs typeface="Times New Roman"/>
              </a:rPr>
              <a:t>t</a:t>
            </a:r>
            <a:r>
              <a:rPr lang="en-US" sz="1600" i="1" spc="-70" baseline="-26089" dirty="0" smtClean="0">
                <a:latin typeface="Times New Roman"/>
                <a:cs typeface="Times New Roman"/>
              </a:rPr>
              <a:t> </a:t>
            </a:r>
            <a:r>
              <a:rPr lang="en-US" sz="1600" spc="-79" baseline="-24487" dirty="0" smtClean="0">
                <a:latin typeface="Symbol"/>
                <a:cs typeface="Symbol"/>
              </a:rPr>
              <a:t></a:t>
            </a:r>
            <a:r>
              <a:rPr lang="en-US" sz="1600" baseline="-26089" dirty="0" smtClean="0">
                <a:latin typeface="Times New Roman"/>
                <a:cs typeface="Times New Roman"/>
              </a:rPr>
              <a:t>1</a:t>
            </a:r>
            <a:r>
              <a:rPr lang="en-US" sz="1600" spc="167" baseline="-26089" dirty="0" smtClean="0">
                <a:latin typeface="Times New Roman"/>
                <a:cs typeface="Times New Roman"/>
              </a:rPr>
              <a:t> </a:t>
            </a:r>
            <a:r>
              <a:rPr lang="en-US" sz="1600" dirty="0" smtClean="0">
                <a:latin typeface="Symbol"/>
                <a:cs typeface="Symbol"/>
              </a:rPr>
              <a:t></a:t>
            </a:r>
            <a:r>
              <a:rPr lang="en-US" sz="1600" spc="-69" dirty="0" smtClean="0">
                <a:latin typeface="Times New Roman"/>
                <a:cs typeface="Times New Roman"/>
              </a:rPr>
              <a:t> </a:t>
            </a:r>
            <a:r>
              <a:rPr lang="en-US" sz="1600" spc="59" dirty="0" smtClean="0">
                <a:latin typeface="Symbol"/>
                <a:cs typeface="Symbol"/>
              </a:rPr>
              <a:t></a:t>
            </a:r>
            <a:r>
              <a:rPr lang="en-US" sz="1600" spc="34" baseline="-26089" dirty="0" smtClean="0">
                <a:latin typeface="Times New Roman"/>
                <a:cs typeface="Times New Roman"/>
              </a:rPr>
              <a:t>2</a:t>
            </a:r>
            <a:r>
              <a:rPr lang="en-US" sz="1600" spc="14" dirty="0" smtClean="0">
                <a:latin typeface="Times New Roman"/>
                <a:cs typeface="Times New Roman"/>
              </a:rPr>
              <a:t>e</a:t>
            </a:r>
            <a:r>
              <a:rPr lang="en-US" sz="1600" i="1" baseline="-26089" dirty="0" smtClean="0">
                <a:latin typeface="Times New Roman"/>
                <a:cs typeface="Times New Roman"/>
              </a:rPr>
              <a:t>t</a:t>
            </a:r>
            <a:r>
              <a:rPr lang="en-US" sz="1600" i="1" spc="-65" baseline="-26089" dirty="0" smtClean="0">
                <a:latin typeface="Times New Roman"/>
                <a:cs typeface="Times New Roman"/>
              </a:rPr>
              <a:t> </a:t>
            </a:r>
            <a:r>
              <a:rPr lang="en-US" sz="1600" spc="29" baseline="-24487" dirty="0" smtClean="0">
                <a:latin typeface="Symbol"/>
                <a:cs typeface="Symbol"/>
              </a:rPr>
              <a:t></a:t>
            </a:r>
            <a:r>
              <a:rPr lang="en-US" sz="1600" baseline="-26089" dirty="0" smtClean="0">
                <a:latin typeface="Times New Roman"/>
                <a:cs typeface="Times New Roman"/>
              </a:rPr>
              <a:t>2</a:t>
            </a:r>
            <a:r>
              <a:rPr lang="en-US" sz="1600" spc="237" baseline="-26089" dirty="0" smtClean="0">
                <a:latin typeface="Times New Roman"/>
                <a:cs typeface="Times New Roman"/>
              </a:rPr>
              <a:t> </a:t>
            </a:r>
            <a:r>
              <a:rPr lang="en-US" sz="1600" dirty="0" smtClean="0">
                <a:latin typeface="Symbol"/>
                <a:cs typeface="Symbol"/>
              </a:rPr>
              <a:t></a:t>
            </a:r>
            <a:r>
              <a:rPr lang="en-US" sz="1600" spc="-254" dirty="0" smtClean="0">
                <a:latin typeface="Times New Roman"/>
                <a:cs typeface="Times New Roman"/>
              </a:rPr>
              <a:t> </a:t>
            </a:r>
            <a:r>
              <a:rPr lang="en-US" sz="1600" spc="-19" dirty="0" smtClean="0">
                <a:latin typeface="Times New Roman"/>
                <a:cs typeface="Times New Roman"/>
              </a:rPr>
              <a:t>..</a:t>
            </a:r>
            <a:r>
              <a:rPr lang="en-US" sz="1600" dirty="0" smtClean="0">
                <a:latin typeface="Times New Roman"/>
                <a:cs typeface="Times New Roman"/>
              </a:rPr>
              <a:t>.</a:t>
            </a:r>
            <a:r>
              <a:rPr lang="en-US" sz="1600" spc="-264" dirty="0" smtClean="0">
                <a:latin typeface="Times New Roman"/>
                <a:cs typeface="Times New Roman"/>
              </a:rPr>
              <a:t> </a:t>
            </a:r>
            <a:r>
              <a:rPr lang="en-US" sz="1600" dirty="0" smtClean="0">
                <a:latin typeface="Symbol"/>
                <a:cs typeface="Symbol"/>
              </a:rPr>
              <a:t></a:t>
            </a:r>
            <a:r>
              <a:rPr lang="en-US" sz="1600" spc="-69" dirty="0" smtClean="0">
                <a:latin typeface="Times New Roman"/>
                <a:cs typeface="Times New Roman"/>
              </a:rPr>
              <a:t> </a:t>
            </a:r>
            <a:r>
              <a:rPr lang="en-US" sz="1600" spc="59" dirty="0" smtClean="0">
                <a:latin typeface="Symbol"/>
                <a:cs typeface="Symbol"/>
              </a:rPr>
              <a:t></a:t>
            </a:r>
            <a:r>
              <a:rPr lang="en-US" sz="1600" i="1" baseline="-26089" dirty="0" smtClean="0">
                <a:latin typeface="Times New Roman"/>
                <a:cs typeface="Times New Roman"/>
              </a:rPr>
              <a:t>q</a:t>
            </a:r>
            <a:r>
              <a:rPr lang="en-US" sz="1600" i="1" spc="-184" baseline="-26089" dirty="0" smtClean="0">
                <a:latin typeface="Times New Roman"/>
                <a:cs typeface="Times New Roman"/>
              </a:rPr>
              <a:t> </a:t>
            </a:r>
            <a:r>
              <a:rPr lang="en-US" sz="1600" spc="14" dirty="0" smtClean="0">
                <a:latin typeface="Times New Roman"/>
                <a:cs typeface="Times New Roman"/>
              </a:rPr>
              <a:t>e</a:t>
            </a:r>
            <a:r>
              <a:rPr lang="en-US" sz="1600" i="1" baseline="-26089" dirty="0" smtClean="0">
                <a:latin typeface="Times New Roman"/>
                <a:cs typeface="Times New Roman"/>
              </a:rPr>
              <a:t>t</a:t>
            </a:r>
            <a:r>
              <a:rPr lang="en-US" sz="1600" i="1" spc="-90" baseline="-26089" dirty="0" smtClean="0">
                <a:latin typeface="Times New Roman"/>
                <a:cs typeface="Times New Roman"/>
              </a:rPr>
              <a:t> </a:t>
            </a:r>
            <a:r>
              <a:rPr lang="en-US" sz="1600" spc="29" baseline="-24487" dirty="0" smtClean="0">
                <a:latin typeface="Symbol"/>
                <a:cs typeface="Symbol"/>
              </a:rPr>
              <a:t></a:t>
            </a:r>
            <a:r>
              <a:rPr lang="en-US" sz="1600" i="1" baseline="-26089" dirty="0" smtClean="0">
                <a:latin typeface="Times New Roman"/>
                <a:cs typeface="Times New Roman"/>
              </a:rPr>
              <a:t>q</a:t>
            </a:r>
          </a:p>
          <a:p>
            <a:pPr>
              <a:spcBef>
                <a:spcPts val="400"/>
              </a:spcBef>
              <a:spcAft>
                <a:spcPts val="400"/>
              </a:spcAft>
            </a:pPr>
            <a:endParaRPr lang="en-US" sz="1600" dirty="0" smtClean="0">
              <a:latin typeface="Times New Roman"/>
              <a:cs typeface="Times New Roman"/>
            </a:endParaRPr>
          </a:p>
          <a:p>
            <a:pPr>
              <a:spcBef>
                <a:spcPts val="400"/>
              </a:spcBef>
              <a:spcAft>
                <a:spcPts val="400"/>
              </a:spcAft>
            </a:pPr>
            <a:r>
              <a:rPr lang="en-US" sz="1600" dirty="0" smtClean="0"/>
              <a:t>“Current  value of </a:t>
            </a:r>
            <a:r>
              <a:rPr lang="en-US" sz="1600" dirty="0" err="1" smtClean="0"/>
              <a:t>X</a:t>
            </a:r>
            <a:r>
              <a:rPr lang="en-US" sz="1600" baseline="-25000" dirty="0" err="1" smtClean="0"/>
              <a:t>t</a:t>
            </a:r>
            <a:r>
              <a:rPr lang="en-US" sz="1600" dirty="0" smtClean="0"/>
              <a:t>  can be found from past shocks/error  (e), plus a new shock/error  (e</a:t>
            </a:r>
            <a:r>
              <a:rPr lang="en-US" sz="1600" baseline="-25000" dirty="0" smtClean="0"/>
              <a:t>t</a:t>
            </a:r>
            <a:r>
              <a:rPr lang="en-US" sz="1600" dirty="0" smtClean="0"/>
              <a:t>)"</a:t>
            </a:r>
          </a:p>
          <a:p>
            <a:pPr>
              <a:spcBef>
                <a:spcPts val="400"/>
              </a:spcBef>
              <a:spcAft>
                <a:spcPts val="400"/>
              </a:spcAft>
            </a:pPr>
            <a:r>
              <a:rPr lang="en-US" sz="1600" dirty="0" smtClean="0"/>
              <a:t>“ The time series is regarded as a moving average (unevenly weighted, because of different coefficients) of a random shock series e</a:t>
            </a:r>
            <a:r>
              <a:rPr lang="en-US" sz="1600" baseline="-25000" dirty="0" smtClean="0"/>
              <a:t>t</a:t>
            </a:r>
            <a:r>
              <a:rPr lang="en-US" sz="1600" dirty="0" smtClean="0"/>
              <a:t>"</a:t>
            </a:r>
            <a:endParaRPr lang="en-US" sz="1600" baseline="-25000" dirty="0" smtClean="0"/>
          </a:p>
          <a:p>
            <a:pPr>
              <a:spcBef>
                <a:spcPts val="400"/>
              </a:spcBef>
              <a:spcAft>
                <a:spcPts val="400"/>
              </a:spcAft>
            </a:pPr>
            <a:r>
              <a:rPr lang="en-US" sz="1600" dirty="0" smtClean="0"/>
              <a:t>The  MA(1) model</a:t>
            </a:r>
          </a:p>
          <a:p>
            <a:pPr>
              <a:spcBef>
                <a:spcPts val="400"/>
              </a:spcBef>
              <a:spcAft>
                <a:spcPts val="400"/>
              </a:spcAft>
            </a:pPr>
            <a:r>
              <a:rPr lang="en-US" sz="1600" dirty="0" smtClean="0"/>
              <a:t>“A first order moving average model would look like":</a:t>
            </a:r>
          </a:p>
          <a:p>
            <a:pPr>
              <a:spcBef>
                <a:spcPts val="400"/>
              </a:spcBef>
              <a:spcAft>
                <a:spcPts val="400"/>
              </a:spcAft>
            </a:pPr>
            <a:r>
              <a:rPr lang="en-US" sz="1600" i="1" dirty="0" smtClean="0">
                <a:latin typeface="Times New Roman"/>
                <a:cs typeface="Times New Roman"/>
              </a:rPr>
              <a:t>	X</a:t>
            </a:r>
            <a:r>
              <a:rPr lang="en-US" sz="1600" i="1" spc="-284" dirty="0" smtClean="0">
                <a:latin typeface="Times New Roman"/>
                <a:cs typeface="Times New Roman"/>
              </a:rPr>
              <a:t> </a:t>
            </a:r>
            <a:r>
              <a:rPr lang="en-US" sz="1600" i="1" baseline="-26089" dirty="0" smtClean="0">
                <a:latin typeface="Times New Roman"/>
                <a:cs typeface="Times New Roman"/>
              </a:rPr>
              <a:t>t </a:t>
            </a:r>
            <a:r>
              <a:rPr lang="en-US" sz="1600" i="1" spc="138" baseline="-26089" dirty="0" smtClean="0">
                <a:latin typeface="Times New Roman"/>
                <a:cs typeface="Times New Roman"/>
              </a:rPr>
              <a:t> </a:t>
            </a:r>
            <a:r>
              <a:rPr lang="en-US" sz="1600" dirty="0" smtClean="0">
                <a:latin typeface="Symbol"/>
                <a:cs typeface="Symbol"/>
              </a:rPr>
              <a:t></a:t>
            </a:r>
            <a:r>
              <a:rPr lang="en-US" sz="1600" spc="-33" dirty="0" smtClean="0">
                <a:latin typeface="Times New Roman"/>
                <a:cs typeface="Times New Roman"/>
              </a:rPr>
              <a:t> </a:t>
            </a:r>
            <a:r>
              <a:rPr lang="en-US" sz="1600" spc="19" dirty="0" smtClean="0">
                <a:latin typeface="Times New Roman"/>
                <a:cs typeface="Times New Roman"/>
              </a:rPr>
              <a:t>e</a:t>
            </a:r>
            <a:r>
              <a:rPr lang="en-US" sz="1600" i="1" baseline="-26089" dirty="0" smtClean="0">
                <a:latin typeface="Times New Roman"/>
                <a:cs typeface="Times New Roman"/>
              </a:rPr>
              <a:t>t </a:t>
            </a:r>
            <a:r>
              <a:rPr lang="en-US" sz="1600" i="1" spc="73" baseline="-26089" dirty="0" smtClean="0">
                <a:latin typeface="Times New Roman"/>
                <a:cs typeface="Times New Roman"/>
              </a:rPr>
              <a:t> </a:t>
            </a:r>
            <a:r>
              <a:rPr lang="en-US" sz="1600" dirty="0" smtClean="0">
                <a:latin typeface="Symbol"/>
                <a:cs typeface="Symbol"/>
              </a:rPr>
              <a:t></a:t>
            </a:r>
            <a:r>
              <a:rPr lang="en-US" sz="1600" spc="-63" dirty="0" smtClean="0">
                <a:latin typeface="Times New Roman"/>
                <a:cs typeface="Times New Roman"/>
              </a:rPr>
              <a:t> </a:t>
            </a:r>
            <a:r>
              <a:rPr lang="en-US" sz="1600" spc="-44" dirty="0" smtClean="0">
                <a:latin typeface="Symbol"/>
                <a:cs typeface="Symbol"/>
              </a:rPr>
              <a:t></a:t>
            </a:r>
            <a:r>
              <a:rPr lang="en-US" sz="1600" spc="-39" baseline="-26089" dirty="0" smtClean="0">
                <a:latin typeface="Times New Roman"/>
                <a:cs typeface="Times New Roman"/>
              </a:rPr>
              <a:t>1</a:t>
            </a:r>
            <a:r>
              <a:rPr lang="en-US" sz="1600" spc="14" dirty="0" smtClean="0">
                <a:latin typeface="Times New Roman"/>
                <a:cs typeface="Times New Roman"/>
              </a:rPr>
              <a:t>e</a:t>
            </a:r>
            <a:r>
              <a:rPr lang="en-US" sz="1600" i="1" baseline="-26089" dirty="0" smtClean="0">
                <a:latin typeface="Times New Roman"/>
                <a:cs typeface="Times New Roman"/>
              </a:rPr>
              <a:t>t</a:t>
            </a:r>
            <a:r>
              <a:rPr lang="en-US" sz="1600" i="1" spc="-65" baseline="-26089" dirty="0" smtClean="0">
                <a:latin typeface="Times New Roman"/>
                <a:cs typeface="Times New Roman"/>
              </a:rPr>
              <a:t> </a:t>
            </a:r>
            <a:r>
              <a:rPr lang="en-US" sz="1600" spc="-75" baseline="-24487" dirty="0" smtClean="0">
                <a:latin typeface="Symbol"/>
                <a:cs typeface="Symbol"/>
              </a:rPr>
              <a:t></a:t>
            </a:r>
            <a:r>
              <a:rPr lang="en-US" sz="1600" baseline="-26089" dirty="0" smtClean="0">
                <a:latin typeface="Times New Roman"/>
                <a:cs typeface="Times New Roman"/>
              </a:rPr>
              <a:t>1</a:t>
            </a:r>
            <a:r>
              <a:rPr lang="en-US" sz="1600" dirty="0" smtClean="0">
                <a:latin typeface="Times New Roman"/>
                <a:cs typeface="Times New Roman"/>
              </a:rPr>
              <a:t/>
            </a:r>
            <a:br>
              <a:rPr lang="en-US" sz="1600" dirty="0" smtClean="0">
                <a:latin typeface="Times New Roman"/>
                <a:cs typeface="Times New Roman"/>
              </a:rPr>
            </a:br>
            <a:endParaRPr lang="en-US" sz="1600" dirty="0" smtClean="0"/>
          </a:p>
          <a:p>
            <a:pPr lvl="1"/>
            <a:r>
              <a:rPr lang="en-US" sz="1600" dirty="0" smtClean="0"/>
              <a:t>If </a:t>
            </a:r>
            <a:r>
              <a:rPr lang="en-US" sz="1600" spc="-44" dirty="0" smtClean="0">
                <a:latin typeface="Symbol"/>
                <a:cs typeface="Symbol"/>
              </a:rPr>
              <a:t></a:t>
            </a:r>
            <a:r>
              <a:rPr lang="en-US" sz="1600" baseline="-25000" dirty="0" smtClean="0"/>
              <a:t>1</a:t>
            </a:r>
            <a:r>
              <a:rPr lang="en-US" sz="1600" dirty="0" smtClean="0"/>
              <a:t> is zero, X depends purely on the error  or shock (e) at the current time, and there is no temporal dependence</a:t>
            </a:r>
          </a:p>
          <a:p>
            <a:pPr lvl="1"/>
            <a:endParaRPr lang="en-US" sz="1600" dirty="0" smtClean="0"/>
          </a:p>
          <a:p>
            <a:pPr lvl="1"/>
            <a:r>
              <a:rPr lang="en-US" sz="1600" dirty="0" smtClean="0"/>
              <a:t>If </a:t>
            </a:r>
            <a:r>
              <a:rPr lang="en-US" sz="1600" spc="-44" dirty="0" smtClean="0">
                <a:latin typeface="Symbol"/>
                <a:cs typeface="Symbol"/>
              </a:rPr>
              <a:t></a:t>
            </a:r>
            <a:r>
              <a:rPr lang="en-US" sz="1600" baseline="-25000" dirty="0" smtClean="0"/>
              <a:t>1</a:t>
            </a:r>
            <a:r>
              <a:rPr lang="en-US" sz="1600" dirty="0" smtClean="0"/>
              <a:t> is large, previous errors  influence the value of </a:t>
            </a:r>
            <a:r>
              <a:rPr lang="en-US" sz="1600" dirty="0" err="1" smtClean="0"/>
              <a:t>X</a:t>
            </a:r>
            <a:r>
              <a:rPr lang="en-US" sz="1600" baseline="-25000" dirty="0" err="1" smtClean="0"/>
              <a:t>t</a:t>
            </a:r>
            <a:endParaRPr lang="en-US" sz="1600" baseline="-25000" dirty="0" smtClean="0"/>
          </a:p>
          <a:p>
            <a:pPr>
              <a:spcBef>
                <a:spcPts val="400"/>
              </a:spcBef>
              <a:spcAft>
                <a:spcPts val="400"/>
              </a:spcAft>
            </a:pPr>
            <a:r>
              <a:rPr lang="en-US" sz="1600" dirty="0" smtClean="0"/>
              <a:t>If our model successfully captures the dependence structure  in the data then the residuals should look random</a:t>
            </a:r>
          </a:p>
          <a:p>
            <a:endParaRPr lang="en-US" sz="1600" dirty="0"/>
          </a:p>
        </p:txBody>
      </p:sp>
    </p:spTree>
    <p:extLst>
      <p:ext uri="{BB962C8B-B14F-4D97-AF65-F5344CB8AC3E}">
        <p14:creationId xmlns:p14="http://schemas.microsoft.com/office/powerpoint/2010/main" val="21458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ARMA</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Once we have got the stationary time series, we must answer two primary questions:</a:t>
            </a:r>
          </a:p>
          <a:p>
            <a:pPr marL="0" indent="0">
              <a:buNone/>
            </a:pPr>
            <a:r>
              <a:rPr lang="en-US" i="1" dirty="0"/>
              <a:t>Q1. Is it an AR or MA process?</a:t>
            </a:r>
            <a:endParaRPr lang="en-US" dirty="0"/>
          </a:p>
          <a:p>
            <a:pPr marL="0" indent="0">
              <a:buNone/>
            </a:pPr>
            <a:r>
              <a:rPr lang="en-US" i="1" dirty="0"/>
              <a:t>Q2. What order of AR or MA process do we need to use</a:t>
            </a:r>
            <a:r>
              <a:rPr lang="en-US" i="1" dirty="0" smtClean="0"/>
              <a:t>?</a:t>
            </a:r>
            <a:endParaRPr lang="en-US" dirty="0" smtClean="0"/>
          </a:p>
          <a:p>
            <a:pPr marL="0" indent="0">
              <a:buNone/>
            </a:pPr>
            <a:endParaRPr lang="en-US" dirty="0"/>
          </a:p>
          <a:p>
            <a:r>
              <a:rPr lang="en-US" dirty="0" smtClean="0"/>
              <a:t>An ARMA(p, q) model is a combination of AR(p) and MA(q) models and is suitable for univariate time series modeling. In an AR(p) model the future value of a variable is assumed to be a linear combination of p past observations and a random error together with a constant term. </a:t>
            </a:r>
          </a:p>
          <a:p>
            <a:r>
              <a:rPr lang="en-US" dirty="0" smtClean="0"/>
              <a:t>Just as an AR(p) model regress against past values of the series, an MA(q) model uses past errors as the explanatory variables. </a:t>
            </a:r>
          </a:p>
          <a:p>
            <a:r>
              <a:rPr lang="en-US" dirty="0" smtClean="0"/>
              <a:t>Conceptually a moving average model is a linear regression of the current observation of the time series against the random shocks of one or more prior observations. </a:t>
            </a:r>
            <a:endParaRPr lang="en-US" dirty="0"/>
          </a:p>
        </p:txBody>
      </p:sp>
    </p:spTree>
    <p:extLst>
      <p:ext uri="{BB962C8B-B14F-4D97-AF65-F5344CB8AC3E}">
        <p14:creationId xmlns:p14="http://schemas.microsoft.com/office/powerpoint/2010/main" val="166420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5221" y="497306"/>
            <a:ext cx="11566358" cy="3673642"/>
          </a:xfrm>
          <a:prstGeom prst="rect">
            <a:avLst/>
          </a:prstGeom>
        </p:spPr>
      </p:pic>
      <p:pic>
        <p:nvPicPr>
          <p:cNvPr id="5" name="Picture 4"/>
          <p:cNvPicPr>
            <a:picLocks noChangeAspect="1"/>
          </p:cNvPicPr>
          <p:nvPr/>
        </p:nvPicPr>
        <p:blipFill>
          <a:blip r:embed="rId3"/>
          <a:stretch>
            <a:fillRect/>
          </a:stretch>
        </p:blipFill>
        <p:spPr>
          <a:xfrm>
            <a:off x="465221" y="4369294"/>
            <a:ext cx="6063916" cy="2488706"/>
          </a:xfrm>
          <a:prstGeom prst="rect">
            <a:avLst/>
          </a:prstGeom>
        </p:spPr>
      </p:pic>
      <p:sp>
        <p:nvSpPr>
          <p:cNvPr id="6" name="TextBox 5"/>
          <p:cNvSpPr txBox="1"/>
          <p:nvPr/>
        </p:nvSpPr>
        <p:spPr>
          <a:xfrm>
            <a:off x="6914147" y="4572000"/>
            <a:ext cx="4924927" cy="2308324"/>
          </a:xfrm>
          <a:prstGeom prst="rect">
            <a:avLst/>
          </a:prstGeom>
          <a:noFill/>
        </p:spPr>
        <p:txBody>
          <a:bodyPr wrap="square" rtlCol="0">
            <a:spAutoFit/>
          </a:bodyPr>
          <a:lstStyle/>
          <a:p>
            <a:r>
              <a:rPr lang="en-US" dirty="0"/>
              <a:t>ACF plot: it is merely a bar chart of the coefficients of correlation between a time series and lags of itself. </a:t>
            </a:r>
            <a:endParaRPr lang="en-US" dirty="0" smtClean="0"/>
          </a:p>
          <a:p>
            <a:endParaRPr lang="en-US" dirty="0" smtClean="0"/>
          </a:p>
          <a:p>
            <a:r>
              <a:rPr lang="en-US" dirty="0"/>
              <a:t>The PACF plot is a plot of the </a:t>
            </a:r>
            <a:r>
              <a:rPr lang="en-US" i="1" dirty="0"/>
              <a:t>partial</a:t>
            </a:r>
            <a:r>
              <a:rPr lang="en-US" dirty="0"/>
              <a:t> correlation coefficients between the series and lags of itself.</a:t>
            </a:r>
          </a:p>
          <a:p>
            <a:r>
              <a:rPr lang="en-US" dirty="0" smtClean="0"/>
              <a:t/>
            </a:r>
            <a:br>
              <a:rPr lang="en-US" dirty="0" smtClean="0"/>
            </a:br>
            <a:endParaRPr lang="en-US" dirty="0"/>
          </a:p>
        </p:txBody>
      </p:sp>
    </p:spTree>
    <p:extLst>
      <p:ext uri="{BB962C8B-B14F-4D97-AF65-F5344CB8AC3E}">
        <p14:creationId xmlns:p14="http://schemas.microsoft.com/office/powerpoint/2010/main" val="1209397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3" name="Content Placeholder 2"/>
          <p:cNvSpPr>
            <a:spLocks noGrp="1"/>
          </p:cNvSpPr>
          <p:nvPr>
            <p:ph idx="1"/>
          </p:nvPr>
        </p:nvSpPr>
        <p:spPr/>
        <p:txBody>
          <a:bodyPr>
            <a:normAutofit fontScale="92500" lnSpcReduction="20000"/>
          </a:bodyPr>
          <a:lstStyle/>
          <a:p>
            <a:r>
              <a:rPr lang="en-US" dirty="0"/>
              <a:t>First we determine the value of dd. We first check the stationarity of the data. If the data is stationary, then d=0d=0. If the data is trendy then we take the first difference and check for stationarity again. We keep taking differences until we get a stationary output. The number of difference required is the number dd.</a:t>
            </a:r>
          </a:p>
          <a:p>
            <a:pPr lvl="1"/>
            <a:r>
              <a:rPr lang="en-US" dirty="0"/>
              <a:t>There are different tools to detect stationarity. Visual observation of the data plot, auto correlation, </a:t>
            </a:r>
            <a:r>
              <a:rPr lang="en-US" dirty="0" err="1"/>
              <a:t>variaogram</a:t>
            </a:r>
            <a:r>
              <a:rPr lang="en-US" dirty="0"/>
              <a:t> are the most common.</a:t>
            </a:r>
          </a:p>
          <a:p>
            <a:r>
              <a:rPr lang="en-US" dirty="0"/>
              <a:t>After determining </a:t>
            </a:r>
            <a:r>
              <a:rPr lang="en-US" dirty="0" err="1"/>
              <a:t>dd</a:t>
            </a:r>
            <a:r>
              <a:rPr lang="en-US" dirty="0"/>
              <a:t>, we can utilize sample PACF (partial auto correlation) to get the AR order pp. If the PACF cuts off after some lags, that number is the order of AR.</a:t>
            </a:r>
          </a:p>
          <a:p>
            <a:r>
              <a:rPr lang="en-US" dirty="0"/>
              <a:t>We can determine the MA order </a:t>
            </a:r>
            <a:r>
              <a:rPr lang="en-US" dirty="0" smtClean="0"/>
              <a:t>q</a:t>
            </a:r>
            <a:r>
              <a:rPr lang="en-US" dirty="0"/>
              <a:t> by looking at the sample ACF (auto correlation) of the differenced data. If the ACF cuts off after some lags, that number is the order of MA.</a:t>
            </a:r>
          </a:p>
          <a:p>
            <a:endParaRPr lang="en-US" dirty="0"/>
          </a:p>
        </p:txBody>
      </p:sp>
    </p:spTree>
    <p:extLst>
      <p:ext uri="{BB962C8B-B14F-4D97-AF65-F5344CB8AC3E}">
        <p14:creationId xmlns:p14="http://schemas.microsoft.com/office/powerpoint/2010/main" val="1000070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Plot</a:t>
            </a:r>
            <a:endParaRPr lang="en-US" dirty="0"/>
          </a:p>
        </p:txBody>
      </p:sp>
      <p:sp>
        <p:nvSpPr>
          <p:cNvPr id="3" name="Content Placeholder 2"/>
          <p:cNvSpPr>
            <a:spLocks noGrp="1"/>
          </p:cNvSpPr>
          <p:nvPr>
            <p:ph idx="1"/>
          </p:nvPr>
        </p:nvSpPr>
        <p:spPr/>
        <p:txBody>
          <a:bodyPr/>
          <a:lstStyle/>
          <a:p>
            <a:r>
              <a:rPr lang="en-US" dirty="0"/>
              <a:t>A time series plot is a two dimensional plot of variable values against time period. The vertical axis measures the variables of interest and the horizontal axis corresponds to the time periods. </a:t>
            </a:r>
            <a:endParaRPr lang="en-US" dirty="0" smtClean="0">
              <a:effectLst/>
            </a:endParaRPr>
          </a:p>
          <a:p>
            <a:endParaRPr lang="en-US" dirty="0"/>
          </a:p>
        </p:txBody>
      </p:sp>
      <p:pic>
        <p:nvPicPr>
          <p:cNvPr id="4" name="Picture 3"/>
          <p:cNvPicPr>
            <a:picLocks noChangeAspect="1"/>
          </p:cNvPicPr>
          <p:nvPr/>
        </p:nvPicPr>
        <p:blipFill>
          <a:blip r:embed="rId2"/>
          <a:stretch>
            <a:fillRect/>
          </a:stretch>
        </p:blipFill>
        <p:spPr>
          <a:xfrm>
            <a:off x="2658979" y="3102888"/>
            <a:ext cx="6775116" cy="3570961"/>
          </a:xfrm>
          <a:prstGeom prst="rect">
            <a:avLst/>
          </a:prstGeom>
        </p:spPr>
      </p:pic>
    </p:spTree>
    <p:extLst>
      <p:ext uri="{BB962C8B-B14F-4D97-AF65-F5344CB8AC3E}">
        <p14:creationId xmlns:p14="http://schemas.microsoft.com/office/powerpoint/2010/main" val="110399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time series</a:t>
            </a:r>
            <a:endParaRPr lang="en-US" dirty="0"/>
          </a:p>
        </p:txBody>
      </p:sp>
      <p:sp>
        <p:nvSpPr>
          <p:cNvPr id="3" name="Content Placeholder 2"/>
          <p:cNvSpPr>
            <a:spLocks noGrp="1"/>
          </p:cNvSpPr>
          <p:nvPr>
            <p:ph idx="1"/>
          </p:nvPr>
        </p:nvSpPr>
        <p:spPr/>
        <p:txBody>
          <a:bodyPr>
            <a:normAutofit/>
          </a:bodyPr>
          <a:lstStyle/>
          <a:p>
            <a:r>
              <a:rPr lang="en-US" dirty="0"/>
              <a:t>Sales Forecasting </a:t>
            </a:r>
          </a:p>
          <a:p>
            <a:r>
              <a:rPr lang="en-US" dirty="0"/>
              <a:t>Budgetary Analysis </a:t>
            </a:r>
          </a:p>
          <a:p>
            <a:r>
              <a:rPr lang="en-US" dirty="0"/>
              <a:t>Stock Market Analysis </a:t>
            </a:r>
          </a:p>
          <a:p>
            <a:r>
              <a:rPr lang="en-US" dirty="0" smtClean="0"/>
              <a:t>Inventory </a:t>
            </a:r>
            <a:r>
              <a:rPr lang="en-US" dirty="0"/>
              <a:t>Studies </a:t>
            </a:r>
          </a:p>
          <a:p>
            <a:r>
              <a:rPr lang="en-US" dirty="0"/>
              <a:t>Economic Forecasting </a:t>
            </a:r>
          </a:p>
          <a:p>
            <a:r>
              <a:rPr lang="en-US" dirty="0" smtClean="0"/>
              <a:t>Census </a:t>
            </a:r>
            <a:r>
              <a:rPr lang="en-US" dirty="0"/>
              <a:t>Analysis </a:t>
            </a:r>
          </a:p>
          <a:p>
            <a:endParaRPr lang="en-US" dirty="0"/>
          </a:p>
        </p:txBody>
      </p:sp>
    </p:spTree>
    <p:extLst>
      <p:ext uri="{BB962C8B-B14F-4D97-AF65-F5344CB8AC3E}">
        <p14:creationId xmlns:p14="http://schemas.microsoft.com/office/powerpoint/2010/main" val="87860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1579"/>
            <a:ext cx="10515600" cy="5575384"/>
          </a:xfrm>
        </p:spPr>
        <p:txBody>
          <a:bodyPr>
            <a:normAutofit fontScale="92500" lnSpcReduction="10000"/>
          </a:bodyPr>
          <a:lstStyle/>
          <a:p>
            <a:pPr marL="0" indent="0">
              <a:buNone/>
            </a:pPr>
            <a:r>
              <a:rPr lang="en-US" b="1" dirty="0"/>
              <a:t>Components of Time Series </a:t>
            </a:r>
            <a:endParaRPr lang="en-US" b="1" dirty="0" smtClean="0"/>
          </a:p>
          <a:p>
            <a:pPr marL="0" indent="0">
              <a:buNone/>
            </a:pPr>
            <a:endParaRPr lang="en-US" dirty="0" smtClean="0">
              <a:effectLst/>
            </a:endParaRPr>
          </a:p>
          <a:p>
            <a:r>
              <a:rPr lang="en-US" b="1" dirty="0"/>
              <a:t>Trend – </a:t>
            </a:r>
            <a:r>
              <a:rPr lang="en-US" dirty="0"/>
              <a:t>Secular trend or simple trend indicates the general tendency of the data to increase or </a:t>
            </a:r>
            <a:r>
              <a:rPr lang="en-US" dirty="0" smtClean="0"/>
              <a:t>decrease over </a:t>
            </a:r>
            <a:r>
              <a:rPr lang="en-US" dirty="0"/>
              <a:t>a long period of time. </a:t>
            </a:r>
          </a:p>
          <a:p>
            <a:r>
              <a:rPr lang="en-US" b="1" dirty="0"/>
              <a:t>Seasonality – </a:t>
            </a:r>
            <a:r>
              <a:rPr lang="en-US" dirty="0"/>
              <a:t>Seasonal variations are the variations in time series due to rhythmic forces which operate in a repetitive, predictable and periodic manner in a time span of one year or less. </a:t>
            </a:r>
          </a:p>
          <a:p>
            <a:r>
              <a:rPr lang="en-US" b="1" dirty="0"/>
              <a:t>Cyclical – </a:t>
            </a:r>
            <a:r>
              <a:rPr lang="en-US" dirty="0"/>
              <a:t>Any pattern showing an up and down movement around a given trend is identified as a cyclical pattern. The duration of a cycle depends on the type of business or industry being analyzed. </a:t>
            </a:r>
          </a:p>
          <a:p>
            <a:r>
              <a:rPr lang="en-US" b="1" dirty="0"/>
              <a:t>Irregular – </a:t>
            </a:r>
            <a:r>
              <a:rPr lang="en-US" dirty="0"/>
              <a:t>This component is unpredictable. Every time series has some unpredictable component that makes it a random variable. In prediction, the objective is to “model” all the components to the point that the only component that remains unexplained is the random component. </a:t>
            </a:r>
          </a:p>
          <a:p>
            <a:endParaRPr lang="en-US" dirty="0"/>
          </a:p>
        </p:txBody>
      </p:sp>
    </p:spTree>
    <p:extLst>
      <p:ext uri="{BB962C8B-B14F-4D97-AF65-F5344CB8AC3E}">
        <p14:creationId xmlns:p14="http://schemas.microsoft.com/office/powerpoint/2010/main" val="172967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8758"/>
            <a:ext cx="6477000" cy="6340642"/>
          </a:xfrm>
        </p:spPr>
        <p:txBody>
          <a:bodyPr>
            <a:normAutofit fontScale="85000" lnSpcReduction="20000"/>
          </a:bodyPr>
          <a:lstStyle/>
          <a:p>
            <a:pPr marL="0" indent="0">
              <a:buNone/>
            </a:pPr>
            <a:r>
              <a:rPr lang="en-US" b="1" dirty="0"/>
              <a:t>Trend </a:t>
            </a:r>
            <a:endParaRPr lang="en-US" dirty="0" smtClean="0">
              <a:effectLst/>
            </a:endParaRPr>
          </a:p>
          <a:p>
            <a:r>
              <a:rPr lang="en-US" dirty="0" smtClean="0"/>
              <a:t>The </a:t>
            </a:r>
            <a:r>
              <a:rPr lang="en-US" dirty="0"/>
              <a:t>term long period of time is a relative term and cannot be defined exactly. In some cases, 2 weeks may or may not be a long period of time. For example, to control an epidemic, 1 Week is considered as a long period of time. </a:t>
            </a:r>
            <a:endParaRPr lang="en-US" dirty="0" smtClean="0"/>
          </a:p>
          <a:p>
            <a:r>
              <a:rPr lang="en-US" dirty="0" smtClean="0"/>
              <a:t>A trend is the general direction of a market or the price of an asset, and trends can vary in length from short to intermediate, to long term. </a:t>
            </a:r>
            <a:endParaRPr lang="en-US" dirty="0"/>
          </a:p>
          <a:p>
            <a:r>
              <a:rPr lang="en-US" b="1" dirty="0" smtClean="0"/>
              <a:t>Examples </a:t>
            </a:r>
            <a:r>
              <a:rPr lang="en-US" b="1" dirty="0"/>
              <a:t>of secular upward trend are: </a:t>
            </a:r>
            <a:r>
              <a:rPr lang="en-US" dirty="0"/>
              <a:t>Prices, Pollution, literacy rate, Production, etc. </a:t>
            </a:r>
          </a:p>
          <a:p>
            <a:r>
              <a:rPr lang="en-US" b="1" dirty="0"/>
              <a:t>Examples of secular downward trend are: </a:t>
            </a:r>
            <a:r>
              <a:rPr lang="en-US" dirty="0"/>
              <a:t>Rate of infant mortality, death rate due to epidemics owing to advancements in medical facilities </a:t>
            </a:r>
          </a:p>
          <a:p>
            <a:r>
              <a:rPr lang="en-US" dirty="0"/>
              <a:t>Taking averages over a certain period is a simple way of detecting trend in seasonal data. </a:t>
            </a:r>
          </a:p>
          <a:p>
            <a:r>
              <a:rPr lang="en-US" dirty="0"/>
              <a:t>Change in averages with time is evidence of a trend in the given series, though there are more formal tests for detecting trend in time series. </a:t>
            </a:r>
          </a:p>
          <a:p>
            <a:endParaRPr lang="en-US" dirty="0"/>
          </a:p>
        </p:txBody>
      </p:sp>
      <p:pic>
        <p:nvPicPr>
          <p:cNvPr id="4" name="Picture 3"/>
          <p:cNvPicPr>
            <a:picLocks noChangeAspect="1"/>
          </p:cNvPicPr>
          <p:nvPr/>
        </p:nvPicPr>
        <p:blipFill>
          <a:blip r:embed="rId2"/>
          <a:stretch>
            <a:fillRect/>
          </a:stretch>
        </p:blipFill>
        <p:spPr>
          <a:xfrm>
            <a:off x="7315199" y="1699092"/>
            <a:ext cx="4720989" cy="2728529"/>
          </a:xfrm>
          <a:prstGeom prst="rect">
            <a:avLst/>
          </a:prstGeom>
        </p:spPr>
      </p:pic>
    </p:spTree>
    <p:extLst>
      <p:ext uri="{BB962C8B-B14F-4D97-AF65-F5344CB8AC3E}">
        <p14:creationId xmlns:p14="http://schemas.microsoft.com/office/powerpoint/2010/main" val="23315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074" y="385011"/>
            <a:ext cx="6268452" cy="6136105"/>
          </a:xfrm>
        </p:spPr>
        <p:txBody>
          <a:bodyPr>
            <a:noAutofit/>
          </a:bodyPr>
          <a:lstStyle/>
          <a:p>
            <a:pPr marL="0" indent="0">
              <a:buNone/>
            </a:pPr>
            <a:r>
              <a:rPr lang="en-US" sz="1600" b="1" dirty="0"/>
              <a:t>Seasonality </a:t>
            </a:r>
            <a:endParaRPr lang="en-US" sz="1600" b="1" dirty="0" smtClean="0"/>
          </a:p>
          <a:p>
            <a:pPr marL="0" indent="0">
              <a:buNone/>
            </a:pPr>
            <a:endParaRPr lang="en-US" sz="1600" dirty="0" smtClean="0">
              <a:effectLst/>
            </a:endParaRPr>
          </a:p>
          <a:p>
            <a:r>
              <a:rPr lang="en-US" sz="1600" dirty="0"/>
              <a:t>The seasonal component consists of effects that are reasonably stable with respect to timing, direction and magnitude. </a:t>
            </a:r>
          </a:p>
          <a:p>
            <a:r>
              <a:rPr lang="en-US" sz="1600" dirty="0"/>
              <a:t>The seasonal fluctuations can be measured only if the date are recorded hourly, daily, weekly, monthly, quarterly. </a:t>
            </a:r>
          </a:p>
          <a:p>
            <a:r>
              <a:rPr lang="en-US" sz="1600" dirty="0"/>
              <a:t>The seasonal variations the time period should not exceed one year. </a:t>
            </a:r>
          </a:p>
          <a:p>
            <a:r>
              <a:rPr lang="en-US" sz="1600" b="1" dirty="0"/>
              <a:t>There are three reasons for the study of seasonal variations</a:t>
            </a:r>
            <a:r>
              <a:rPr lang="en-US" sz="1600" dirty="0"/>
              <a:t>: </a:t>
            </a:r>
          </a:p>
          <a:p>
            <a:pPr lvl="1"/>
            <a:r>
              <a:rPr lang="en-US" sz="1600" dirty="0"/>
              <a:t>We can establish the pattern of the past changes, </a:t>
            </a:r>
          </a:p>
          <a:p>
            <a:pPr lvl="1"/>
            <a:r>
              <a:rPr lang="en-US" sz="1600" dirty="0"/>
              <a:t>The projection of past patterns into the future is a useful technique of prediction, </a:t>
            </a:r>
          </a:p>
          <a:p>
            <a:pPr lvl="1"/>
            <a:r>
              <a:rPr lang="en-US" sz="1600" dirty="0"/>
              <a:t>The effects of seasonality can be eliminated from the time series after their presence is established. </a:t>
            </a:r>
          </a:p>
          <a:p>
            <a:r>
              <a:rPr lang="en-US" sz="1600" b="1" dirty="0"/>
              <a:t>Types of seasonal variation </a:t>
            </a:r>
            <a:endParaRPr lang="en-US" sz="1600" dirty="0" smtClean="0">
              <a:effectLst/>
            </a:endParaRPr>
          </a:p>
          <a:p>
            <a:r>
              <a:rPr lang="en-US" sz="1600" dirty="0" smtClean="0">
                <a:effectLst/>
                <a:latin typeface="Wingdings" charset="2"/>
              </a:rPr>
              <a:t> </a:t>
            </a:r>
            <a:r>
              <a:rPr lang="en-US" sz="1600" b="1" dirty="0"/>
              <a:t>Seasonal variations due to natural forces: </a:t>
            </a:r>
            <a:r>
              <a:rPr lang="en-US" sz="1600" dirty="0"/>
              <a:t>There are variations in time series due to weather conditions and climatic changes. </a:t>
            </a:r>
            <a:endParaRPr lang="en-US" sz="1600" dirty="0" smtClean="0">
              <a:effectLst/>
            </a:endParaRPr>
          </a:p>
          <a:p>
            <a:r>
              <a:rPr lang="en-US" sz="1600" dirty="0"/>
              <a:t>For Example: Sales of umbrellas zoom up during rainy season, Sale of ice cream zoom up in summer. </a:t>
            </a:r>
            <a:endParaRPr lang="en-US" sz="1600" dirty="0" smtClean="0">
              <a:effectLst/>
            </a:endParaRPr>
          </a:p>
          <a:p>
            <a:r>
              <a:rPr lang="en-US" sz="1600" dirty="0" smtClean="0">
                <a:effectLst/>
                <a:latin typeface="Wingdings" charset="2"/>
              </a:rPr>
              <a:t> </a:t>
            </a:r>
            <a:r>
              <a:rPr lang="en-US" sz="1600" b="1" dirty="0"/>
              <a:t>Seasonal variations due to customs: </a:t>
            </a:r>
            <a:r>
              <a:rPr lang="en-US" sz="1600" dirty="0"/>
              <a:t>There are variations due to customs, habits, lifestyle, and conventions of the people in society. </a:t>
            </a:r>
            <a:endParaRPr lang="en-US" sz="1600" dirty="0" smtClean="0">
              <a:effectLst/>
            </a:endParaRPr>
          </a:p>
          <a:p>
            <a:r>
              <a:rPr lang="en-US" sz="1600" dirty="0"/>
              <a:t>For Example: Sale of sweets goes up during festival. </a:t>
            </a:r>
            <a:endParaRPr lang="en-US" sz="1600" dirty="0" smtClean="0">
              <a:effectLst/>
            </a:endParaRPr>
          </a:p>
          <a:p>
            <a:endParaRPr lang="en-US" sz="1600" dirty="0"/>
          </a:p>
        </p:txBody>
      </p:sp>
      <p:pic>
        <p:nvPicPr>
          <p:cNvPr id="4" name="Picture 3"/>
          <p:cNvPicPr>
            <a:picLocks noChangeAspect="1"/>
          </p:cNvPicPr>
          <p:nvPr/>
        </p:nvPicPr>
        <p:blipFill>
          <a:blip r:embed="rId2"/>
          <a:stretch>
            <a:fillRect/>
          </a:stretch>
        </p:blipFill>
        <p:spPr>
          <a:xfrm>
            <a:off x="6858000" y="1201554"/>
            <a:ext cx="5149516" cy="3728633"/>
          </a:xfrm>
          <a:prstGeom prst="rect">
            <a:avLst/>
          </a:prstGeom>
        </p:spPr>
      </p:pic>
    </p:spTree>
    <p:extLst>
      <p:ext uri="{BB962C8B-B14F-4D97-AF65-F5344CB8AC3E}">
        <p14:creationId xmlns:p14="http://schemas.microsoft.com/office/powerpoint/2010/main" val="363091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916" y="192504"/>
            <a:ext cx="6400800" cy="6352675"/>
          </a:xfrm>
        </p:spPr>
        <p:txBody>
          <a:bodyPr>
            <a:normAutofit fontScale="70000" lnSpcReduction="20000"/>
          </a:bodyPr>
          <a:lstStyle/>
          <a:p>
            <a:pPr marL="0" indent="0">
              <a:buNone/>
            </a:pPr>
            <a:r>
              <a:rPr lang="en-US" b="1" dirty="0"/>
              <a:t>Cyclical Variation or Cyclic </a:t>
            </a:r>
            <a:r>
              <a:rPr lang="en-US" b="1" dirty="0" smtClean="0"/>
              <a:t>Fluctuations</a:t>
            </a:r>
          </a:p>
          <a:p>
            <a:pPr marL="0" indent="0">
              <a:buNone/>
            </a:pPr>
            <a:endParaRPr lang="en-US" dirty="0" smtClean="0">
              <a:effectLst/>
            </a:endParaRPr>
          </a:p>
          <a:p>
            <a:r>
              <a:rPr lang="en-US" dirty="0"/>
              <a:t>Time series exhibits </a:t>
            </a:r>
            <a:r>
              <a:rPr lang="en-US" b="1" dirty="0"/>
              <a:t>Cyclical Variations </a:t>
            </a:r>
            <a:r>
              <a:rPr lang="en-US" dirty="0"/>
              <a:t>at a fixed period due to some </a:t>
            </a:r>
            <a:r>
              <a:rPr lang="en-US" dirty="0" smtClean="0"/>
              <a:t>other </a:t>
            </a:r>
            <a:r>
              <a:rPr lang="en-US" dirty="0"/>
              <a:t>physical cause, such as daily variation in temperature. </a:t>
            </a:r>
          </a:p>
          <a:p>
            <a:r>
              <a:rPr lang="en-US" b="1" dirty="0"/>
              <a:t>Cyclical variation </a:t>
            </a:r>
            <a:r>
              <a:rPr lang="en-US" dirty="0"/>
              <a:t>is a non-seasonal component which varies in recognizable cycle. Sometime series exhibits oscillation which do not have a fixed period but are predictable to some extent. </a:t>
            </a:r>
          </a:p>
          <a:p>
            <a:r>
              <a:rPr lang="en-US" dirty="0"/>
              <a:t>The period from the peak of one boom to the peak of the next boom is called a complete cycle. </a:t>
            </a:r>
          </a:p>
          <a:p>
            <a:r>
              <a:rPr lang="en-US" dirty="0"/>
              <a:t>Cyclical variations are not periodic but more or less regular in nature. </a:t>
            </a:r>
          </a:p>
          <a:p>
            <a:r>
              <a:rPr lang="en-US" dirty="0"/>
              <a:t>For example, economic data affected by business cycles with a period </a:t>
            </a:r>
            <a:r>
              <a:rPr lang="en-US" dirty="0" smtClean="0"/>
              <a:t>varying </a:t>
            </a:r>
            <a:r>
              <a:rPr lang="en-US" dirty="0"/>
              <a:t>between about 5 and 7 years. </a:t>
            </a:r>
          </a:p>
          <a:p>
            <a:r>
              <a:rPr lang="en-US" dirty="0"/>
              <a:t>In weekly or monthly data, the </a:t>
            </a:r>
            <a:r>
              <a:rPr lang="en-US" b="1" dirty="0"/>
              <a:t>cyclical component </a:t>
            </a:r>
            <a:r>
              <a:rPr lang="en-US" dirty="0"/>
              <a:t>may describes any regular variation (fluctuations) in time series data. </a:t>
            </a:r>
          </a:p>
          <a:p>
            <a:r>
              <a:rPr lang="en-US" dirty="0"/>
              <a:t>The </a:t>
            </a:r>
            <a:r>
              <a:rPr lang="en-US" b="1" dirty="0"/>
              <a:t>cyclical variation </a:t>
            </a:r>
            <a:r>
              <a:rPr lang="en-US" dirty="0"/>
              <a:t>are periodic in nature and repeat themselves like business cycle, which has four phases </a:t>
            </a:r>
          </a:p>
          <a:p>
            <a:r>
              <a:rPr lang="en-US" dirty="0"/>
              <a:t>1. Peak, 2. Recession, 3. Trough/Depression, 4. Expansion. </a:t>
            </a:r>
            <a:endParaRPr lang="en-US" dirty="0" smtClean="0">
              <a:effectLst/>
            </a:endParaRPr>
          </a:p>
          <a:p>
            <a:endParaRPr lang="en-US" dirty="0"/>
          </a:p>
        </p:txBody>
      </p:sp>
      <p:pic>
        <p:nvPicPr>
          <p:cNvPr id="4" name="Picture 3"/>
          <p:cNvPicPr>
            <a:picLocks noChangeAspect="1"/>
          </p:cNvPicPr>
          <p:nvPr/>
        </p:nvPicPr>
        <p:blipFill>
          <a:blip r:embed="rId2"/>
          <a:stretch>
            <a:fillRect/>
          </a:stretch>
        </p:blipFill>
        <p:spPr>
          <a:xfrm>
            <a:off x="6749716" y="1476876"/>
            <a:ext cx="5016500" cy="2628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823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42925"/>
            <a:ext cx="11034713" cy="5634038"/>
          </a:xfrm>
        </p:spPr>
        <p:txBody>
          <a:bodyPr>
            <a:normAutofit fontScale="92500" lnSpcReduction="10000"/>
          </a:bodyPr>
          <a:lstStyle/>
          <a:p>
            <a:pPr marL="0" indent="0">
              <a:buNone/>
            </a:pPr>
            <a:r>
              <a:rPr lang="en-US" b="1" dirty="0"/>
              <a:t>Irregular </a:t>
            </a:r>
            <a:r>
              <a:rPr lang="en-US" b="1" dirty="0" smtClean="0"/>
              <a:t>Components</a:t>
            </a:r>
            <a:endParaRPr lang="en-US" dirty="0" smtClean="0"/>
          </a:p>
          <a:p>
            <a:r>
              <a:rPr lang="en-US" dirty="0" smtClean="0"/>
              <a:t>Irregular </a:t>
            </a:r>
            <a:r>
              <a:rPr lang="en-US" dirty="0"/>
              <a:t>component is the residual variation remaining after the trend-cycle and seasonality have been extracted from original time series. </a:t>
            </a:r>
          </a:p>
          <a:p>
            <a:r>
              <a:rPr lang="en-US" dirty="0"/>
              <a:t>This component appears as short-term, unsystematic fluctuations around the trend that do not follow any systematic or repeated pattern, which could be captured by seasonal component. </a:t>
            </a:r>
          </a:p>
          <a:p>
            <a:r>
              <a:rPr lang="en-US" dirty="0"/>
              <a:t>Irregularity is formed from all unpredictable effects that affect time series, i.e.: </a:t>
            </a:r>
            <a:endParaRPr lang="en-US" dirty="0" smtClean="0"/>
          </a:p>
          <a:p>
            <a:pPr lvl="1"/>
            <a:r>
              <a:rPr lang="en-US" dirty="0" smtClean="0"/>
              <a:t>Unseasonable weather</a:t>
            </a:r>
            <a:r>
              <a:rPr lang="en-US" dirty="0"/>
              <a:t> </a:t>
            </a:r>
            <a:endParaRPr lang="en-US" dirty="0" smtClean="0"/>
          </a:p>
          <a:p>
            <a:pPr lvl="1"/>
            <a:r>
              <a:rPr lang="en-US" dirty="0" smtClean="0"/>
              <a:t>Sampling errors</a:t>
            </a:r>
          </a:p>
          <a:p>
            <a:pPr lvl="1"/>
            <a:r>
              <a:rPr lang="en-US" dirty="0" smtClean="0"/>
              <a:t>other </a:t>
            </a:r>
            <a:r>
              <a:rPr lang="en-US" dirty="0"/>
              <a:t>errors. </a:t>
            </a:r>
          </a:p>
          <a:p>
            <a:r>
              <a:rPr lang="en-US" dirty="0"/>
              <a:t>Examples of Irregular components </a:t>
            </a:r>
          </a:p>
          <a:p>
            <a:pPr lvl="1"/>
            <a:r>
              <a:rPr lang="en-US" dirty="0" smtClean="0"/>
              <a:t>Floods </a:t>
            </a:r>
          </a:p>
          <a:p>
            <a:pPr lvl="1"/>
            <a:r>
              <a:rPr lang="en-US" dirty="0" smtClean="0"/>
              <a:t>Earthquakes</a:t>
            </a:r>
          </a:p>
          <a:p>
            <a:pPr lvl="1"/>
            <a:r>
              <a:rPr lang="en-US" dirty="0" smtClean="0"/>
              <a:t>Wars</a:t>
            </a:r>
          </a:p>
          <a:p>
            <a:pPr lvl="1"/>
            <a:r>
              <a:rPr lang="en-US" dirty="0" smtClean="0"/>
              <a:t>Famines </a:t>
            </a:r>
            <a:endParaRPr lang="en-US" dirty="0"/>
          </a:p>
          <a:p>
            <a:endParaRPr lang="en-US" dirty="0"/>
          </a:p>
        </p:txBody>
      </p:sp>
    </p:spTree>
    <p:extLst>
      <p:ext uri="{BB962C8B-B14F-4D97-AF65-F5344CB8AC3E}">
        <p14:creationId xmlns:p14="http://schemas.microsoft.com/office/powerpoint/2010/main" val="1001825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2137</Words>
  <Application>Microsoft Macintosh PowerPoint</Application>
  <PresentationFormat>Widescreen</PresentationFormat>
  <Paragraphs>214</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Calibri Light</vt:lpstr>
      <vt:lpstr>Symbol</vt:lpstr>
      <vt:lpstr>Times New Roman</vt:lpstr>
      <vt:lpstr>Wingdings</vt:lpstr>
      <vt:lpstr>Arial</vt:lpstr>
      <vt:lpstr>Office Theme</vt:lpstr>
      <vt:lpstr>Time Series Analysis</vt:lpstr>
      <vt:lpstr>Time Series</vt:lpstr>
      <vt:lpstr>Time Series Plot</vt:lpstr>
      <vt:lpstr>Application of time series</vt:lpstr>
      <vt:lpstr>PowerPoint Presentation</vt:lpstr>
      <vt:lpstr>PowerPoint Presentation</vt:lpstr>
      <vt:lpstr>PowerPoint Presentation</vt:lpstr>
      <vt:lpstr>PowerPoint Presentation</vt:lpstr>
      <vt:lpstr>PowerPoint Presentation</vt:lpstr>
      <vt:lpstr>Components of Time Series  </vt:lpstr>
      <vt:lpstr>PowerPoint Presentation</vt:lpstr>
      <vt:lpstr>PowerPoint Presentation</vt:lpstr>
      <vt:lpstr>Refer to excel named Day5_Excel_Sales.xlsx</vt:lpstr>
      <vt:lpstr>PowerPoint Presentation</vt:lpstr>
      <vt:lpstr>Single Exponential Smoothing</vt:lpstr>
      <vt:lpstr>Double Exponential Smoothing</vt:lpstr>
      <vt:lpstr>Triple Exponential Smoothing</vt:lpstr>
      <vt:lpstr>Lets get to R Code</vt:lpstr>
      <vt:lpstr>Stationary vs Non Stationary</vt:lpstr>
      <vt:lpstr>ARMA</vt:lpstr>
      <vt:lpstr>AR(1)</vt:lpstr>
      <vt:lpstr>MA(1)</vt:lpstr>
      <vt:lpstr>Where to go, AR, MA or both</vt:lpstr>
      <vt:lpstr>AR</vt:lpstr>
      <vt:lpstr>MA</vt:lpstr>
      <vt:lpstr>ARMA</vt:lpstr>
      <vt:lpstr>PowerPoint Presentation</vt:lpstr>
      <vt:lpstr>How it works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dc:title>
  <dc:creator>Supreeti</dc:creator>
  <cp:lastModifiedBy>Supreeti</cp:lastModifiedBy>
  <cp:revision>19</cp:revision>
  <dcterms:created xsi:type="dcterms:W3CDTF">2018-10-27T04:16:06Z</dcterms:created>
  <dcterms:modified xsi:type="dcterms:W3CDTF">2018-10-27T10:24:01Z</dcterms:modified>
</cp:coreProperties>
</file>